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77" r:id="rId7"/>
    <p:sldId id="276" r:id="rId8"/>
    <p:sldId id="265" r:id="rId9"/>
    <p:sldId id="266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80" r:id="rId18"/>
    <p:sldId id="282" r:id="rId19"/>
    <p:sldId id="283" r:id="rId20"/>
    <p:sldId id="286" r:id="rId21"/>
    <p:sldId id="287" r:id="rId22"/>
    <p:sldId id="285" r:id="rId23"/>
    <p:sldId id="290" r:id="rId24"/>
    <p:sldId id="291" r:id="rId25"/>
    <p:sldId id="293" r:id="rId26"/>
    <p:sldId id="294" r:id="rId27"/>
    <p:sldId id="296" r:id="rId2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B6806187-D020-4676-BB6C-94AA143D4D3E}">
          <p14:sldIdLst>
            <p14:sldId id="256"/>
            <p14:sldId id="257"/>
            <p14:sldId id="258"/>
            <p14:sldId id="260"/>
            <p14:sldId id="263"/>
            <p14:sldId id="277"/>
            <p14:sldId id="276"/>
            <p14:sldId id="265"/>
            <p14:sldId id="266"/>
            <p14:sldId id="268"/>
            <p14:sldId id="270"/>
            <p14:sldId id="271"/>
            <p14:sldId id="272"/>
            <p14:sldId id="273"/>
            <p14:sldId id="274"/>
            <p14:sldId id="275"/>
            <p14:sldId id="280"/>
            <p14:sldId id="282"/>
            <p14:sldId id="283"/>
            <p14:sldId id="286"/>
            <p14:sldId id="287"/>
            <p14:sldId id="285"/>
            <p14:sldId id="290"/>
            <p14:sldId id="291"/>
            <p14:sldId id="293"/>
            <p14:sldId id="294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6904360-ACAE-4A1D-B9E1-DEBDD3B03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39C8263-A085-4882-A3F2-5C77E1322B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C8F1916-C2E9-42D0-9B92-B0599F784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44B0-E7ED-4575-9A9A-3C9F0624660E}" type="datetimeFigureOut">
              <a:rPr lang="tr-TR" smtClean="0"/>
              <a:t>4.10.2021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C4C032B-EC7B-41A0-8057-7084ABF41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F170499-1CFD-4133-A6FF-D1205EE5C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562C8-9F63-4B64-AF90-AFB21F9A1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691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EBD70F8-5AC8-4A1F-A58D-22B116076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0CD6D8A-7019-41DA-86CB-A29309F47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5337CED-5D3A-43A1-B226-4780664DD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44B0-E7ED-4575-9A9A-3C9F0624660E}" type="datetimeFigureOut">
              <a:rPr lang="tr-TR" smtClean="0"/>
              <a:t>4.10.2021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695402A-CCD9-4C44-8475-BE84DC62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214070A-9DDE-4113-8D8C-5776DBEF4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562C8-9F63-4B64-AF90-AFB21F9A1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5435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6FABBAC-442F-40FD-A465-8B5388C21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BB9D60C-F967-4188-9056-A801405BD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73E60C2-B374-4178-A205-F73BFE2AD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44B0-E7ED-4575-9A9A-3C9F0624660E}" type="datetimeFigureOut">
              <a:rPr lang="tr-TR" smtClean="0"/>
              <a:t>4.10.2021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8FD2654-56F0-44AD-9970-13C688135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07BF1F3-BC22-49D2-A3F6-58E635213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562C8-9F63-4B64-AF90-AFB21F9A1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8977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D9225BA-CF3D-414D-9A40-268A9463C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EF2809-67C1-4737-B23C-8A534FF785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C950566-C94D-4C44-A208-DDBCE7D92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5633C65-D6F9-4C48-800E-3AD8016B5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44B0-E7ED-4575-9A9A-3C9F0624660E}" type="datetimeFigureOut">
              <a:rPr lang="tr-TR" smtClean="0"/>
              <a:t>4.10.2021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D16E031-F7B7-4174-89AA-A0EA0B129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E57F3C-5D8E-4C4B-B3EC-69765D8A0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562C8-9F63-4B64-AF90-AFB21F9A1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172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6D30008-F1D4-4189-9AE9-7C2FDE8A2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7F695B1-8034-4188-9CF2-5992613C7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30B879E-E1EF-4EAC-8008-ABA89CA2A8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24C3A76-341C-40CA-ADAB-BA9AE0818D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1599DD1-36FC-48A6-89B3-ABB7FB435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D88BF01-85C1-4296-BFA5-2CD7A1EFA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44B0-E7ED-4575-9A9A-3C9F0624660E}" type="datetimeFigureOut">
              <a:rPr lang="tr-TR" smtClean="0"/>
              <a:t>4.10.2021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9A689B90-6032-4CEB-9A07-9F2C7E9AC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BE57203-29F3-4CDA-8C20-193365957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562C8-9F63-4B64-AF90-AFB21F9A1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8802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BC651B3-0DBC-4F23-A5FF-91012E422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70934D-F402-4421-A3A8-3E24CE4C5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44B0-E7ED-4575-9A9A-3C9F0624660E}" type="datetimeFigureOut">
              <a:rPr lang="tr-TR" smtClean="0"/>
              <a:t>4.10.2021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E958C7B-89C0-4020-8AB9-04286B877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60A015F-2E47-440B-B789-BCB5C064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562C8-9F63-4B64-AF90-AFB21F9A1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7123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108F9299-3765-48C9-AD9F-BEA3454E8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44B0-E7ED-4575-9A9A-3C9F0624660E}" type="datetimeFigureOut">
              <a:rPr lang="tr-TR" smtClean="0"/>
              <a:t>4.10.2021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7A806BE-E228-44AE-9778-88ED0F237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DA5390D-4C29-42F9-A6C9-103B9CBBA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562C8-9F63-4B64-AF90-AFB21F9A1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4615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92FF837-788C-429A-94CA-0AC810F94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DC9C085-CFCD-40CA-9885-A7EBCB5C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336A87A-745A-4A1A-9B65-3966E7A4A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34C4270-D4E8-492F-963D-4374DB434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44B0-E7ED-4575-9A9A-3C9F0624660E}" type="datetimeFigureOut">
              <a:rPr lang="tr-TR" smtClean="0"/>
              <a:t>4.10.2021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EDEF9C6-9C7E-4F7B-88A6-CB2066C24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E3CD830-B0E0-43E5-9159-D85018870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562C8-9F63-4B64-AF90-AFB21F9A1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0013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4AD8FB1-E83A-46FF-A08E-CD87685D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8731BA9A-2A9A-43B0-9F30-99CFEC46B0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B4E5D70-9672-40CC-AC9E-7EA32301F3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A0A031B-E86E-455B-9910-4FE064766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44B0-E7ED-4575-9A9A-3C9F0624660E}" type="datetimeFigureOut">
              <a:rPr lang="tr-TR" smtClean="0"/>
              <a:t>4.10.2021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E2813ED-8B07-4851-9C2A-A9CE28361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99F6C98-D7E4-4E99-AA75-3D7C8190F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562C8-9F63-4B64-AF90-AFB21F9A1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7277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6717C1D-2A0A-41D3-9C23-A7E96A64A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1A70B95-9D3A-4179-A364-9D322CA0D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BAF9B69-C040-4708-A725-A533FCDAB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44B0-E7ED-4575-9A9A-3C9F0624660E}" type="datetimeFigureOut">
              <a:rPr lang="tr-TR" smtClean="0"/>
              <a:t>4.10.2021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0236BFD-3A0E-4E5D-B5AD-665718FD4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51AB8EF-6577-4441-966C-7B6FFDCFF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562C8-9F63-4B64-AF90-AFB21F9A1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58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2378615C-0039-4E3C-BA04-F13DBA3CE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27F6D10-D24C-4889-8CF2-5EE5177FE6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9D97A04-7A39-422B-A5C8-7FCE89494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44B0-E7ED-4575-9A9A-3C9F0624660E}" type="datetimeFigureOut">
              <a:rPr lang="tr-TR" smtClean="0"/>
              <a:t>4.10.2021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E61549E-AE40-4AB8-AFAF-A5EED320E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E3A92EA-7D42-4C9B-A91D-D6F90462B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562C8-9F63-4B64-AF90-AFB21F9A1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22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8038871D-1723-4FD1-A5CB-9E502E29D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031AD66-960A-48CA-B67C-78034F432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ED1A124-A7C2-4EA2-B117-FD37BB5F40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644B0-E7ED-4575-9A9A-3C9F0624660E}" type="datetimeFigureOut">
              <a:rPr lang="tr-TR" smtClean="0"/>
              <a:t>4.10.2021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A99D22B-F55E-49AC-9A8D-E00DA0858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CF1A258-7668-4C5A-8484-234A17EE62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562C8-9F63-4B64-AF90-AFB21F9A1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6421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66B7E14-8F53-4614-BC87-0D551A2BF4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Quantitative</a:t>
            </a:r>
            <a:r>
              <a:rPr lang="tr-TR" dirty="0"/>
              <a:t> </a:t>
            </a:r>
            <a:r>
              <a:rPr lang="tr-TR" dirty="0" err="1"/>
              <a:t>Research</a:t>
            </a:r>
            <a:r>
              <a:rPr lang="tr-TR" dirty="0"/>
              <a:t> Design</a:t>
            </a:r>
            <a:br>
              <a:rPr lang="tr-TR" dirty="0"/>
            </a:br>
            <a:br>
              <a:rPr lang="tr-TR" dirty="0"/>
            </a:b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67E5CD6-0829-4820-B18B-1CF02D9EBA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3159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41048AA-C288-42BA-9031-0A5C2B646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6"/>
            <a:ext cx="10515600" cy="438637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 err="1"/>
              <a:t>Quantitative</a:t>
            </a:r>
            <a:r>
              <a:rPr lang="tr-TR" dirty="0"/>
              <a:t> </a:t>
            </a:r>
            <a:r>
              <a:rPr lang="tr-TR" dirty="0" err="1"/>
              <a:t>Research</a:t>
            </a:r>
            <a:r>
              <a:rPr lang="tr-TR" dirty="0"/>
              <a:t> Design</a:t>
            </a:r>
            <a:br>
              <a:rPr lang="tr-TR" dirty="0"/>
            </a:b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8F43B-E85F-4DF0-99FD-06FA269A3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9672"/>
            <a:ext cx="10515600" cy="5337111"/>
          </a:xfrm>
        </p:spPr>
        <p:txBody>
          <a:bodyPr>
            <a:normAutofit/>
          </a:bodyPr>
          <a:lstStyle/>
          <a:p>
            <a:r>
              <a:rPr lang="en-US" dirty="0"/>
              <a:t>Quantitative research seeks to </a:t>
            </a:r>
            <a:r>
              <a:rPr lang="en-US" dirty="0">
                <a:highlight>
                  <a:srgbClr val="FFFF00"/>
                </a:highlight>
              </a:rPr>
              <a:t>determine a relationship between two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or more variables. </a:t>
            </a:r>
            <a:endParaRPr lang="tr-TR" dirty="0">
              <a:highlight>
                <a:srgbClr val="FFFF00"/>
              </a:highlight>
            </a:endParaRPr>
          </a:p>
          <a:p>
            <a:r>
              <a:rPr lang="en-US" dirty="0"/>
              <a:t>Quantitative research is primarily related to </a:t>
            </a:r>
            <a:r>
              <a:rPr lang="en-US" dirty="0">
                <a:highlight>
                  <a:srgbClr val="FFFF00"/>
                </a:highlight>
              </a:rPr>
              <a:t>numerical</a:t>
            </a:r>
            <a:r>
              <a:rPr lang="tr-TR" dirty="0">
                <a:highlight>
                  <a:srgbClr val="FFFF00"/>
                </a:highlight>
              </a:rPr>
              <a:t>  </a:t>
            </a:r>
            <a:r>
              <a:rPr lang="en-US" dirty="0">
                <a:highlight>
                  <a:srgbClr val="FFFF00"/>
                </a:highlight>
              </a:rPr>
              <a:t>data, measurement and statistical analysis</a:t>
            </a:r>
            <a:r>
              <a:rPr lang="en-US" dirty="0"/>
              <a:t>. Variables may be </a:t>
            </a:r>
            <a:r>
              <a:rPr lang="en-US" dirty="0">
                <a:highlight>
                  <a:srgbClr val="FFFF00"/>
                </a:highlight>
              </a:rPr>
              <a:t>categorical</a:t>
            </a:r>
            <a:r>
              <a:rPr lang="tr-TR" dirty="0"/>
              <a:t> </a:t>
            </a:r>
            <a:r>
              <a:rPr lang="en-US" dirty="0"/>
              <a:t>(e.g. gender and nationality) or </a:t>
            </a:r>
            <a:r>
              <a:rPr lang="en-US" dirty="0">
                <a:highlight>
                  <a:srgbClr val="FFFF00"/>
                </a:highlight>
              </a:rPr>
              <a:t>continuous</a:t>
            </a:r>
            <a:r>
              <a:rPr lang="en-US" dirty="0"/>
              <a:t> (e.g. numerical scores relating to</a:t>
            </a:r>
            <a:r>
              <a:rPr lang="tr-TR" dirty="0"/>
              <a:t> </a:t>
            </a:r>
            <a:r>
              <a:rPr lang="en-US" dirty="0"/>
              <a:t>language proficiency, test scores and motivational levels). </a:t>
            </a:r>
            <a:endParaRPr lang="tr-TR" dirty="0"/>
          </a:p>
          <a:p>
            <a:r>
              <a:rPr lang="en-US" dirty="0"/>
              <a:t>The procedures of</a:t>
            </a:r>
            <a:r>
              <a:rPr lang="tr-TR" dirty="0"/>
              <a:t> </a:t>
            </a:r>
            <a:r>
              <a:rPr lang="en-US" dirty="0"/>
              <a:t>data collection and analysis are usually planned beforehand.</a:t>
            </a:r>
            <a:endParaRPr lang="tr-TR" dirty="0"/>
          </a:p>
          <a:p>
            <a:r>
              <a:rPr lang="tr-TR" i="1" dirty="0"/>
              <a:t>D</a:t>
            </a:r>
            <a:r>
              <a:rPr lang="en-US" i="1" dirty="0" err="1"/>
              <a:t>eterminism</a:t>
            </a:r>
            <a:r>
              <a:rPr lang="en-US" dirty="0"/>
              <a:t> suggests that </a:t>
            </a:r>
            <a:r>
              <a:rPr lang="en-US" dirty="0">
                <a:highlight>
                  <a:srgbClr val="FFFF00"/>
                </a:highlight>
              </a:rPr>
              <a:t>examining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the relationships between and among variables is central to answering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questions and hypotheses through surveys and experiments. </a:t>
            </a:r>
            <a:endParaRPr lang="tr-TR" dirty="0">
              <a:highlight>
                <a:srgbClr val="FFFF00"/>
              </a:highlight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357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9F0546D-EB57-41E6-A841-0DD31EAFC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 err="1"/>
              <a:t>Quantitative</a:t>
            </a:r>
            <a:r>
              <a:rPr lang="tr-TR" dirty="0"/>
              <a:t> </a:t>
            </a:r>
            <a:r>
              <a:rPr lang="tr-TR" dirty="0" err="1"/>
              <a:t>Research</a:t>
            </a:r>
            <a:r>
              <a:rPr lang="tr-TR" dirty="0"/>
              <a:t> Design</a:t>
            </a:r>
            <a:br>
              <a:rPr lang="tr-TR" dirty="0"/>
            </a:b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A844C0-7D6B-479A-9F27-DBA1F1D13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2936"/>
            <a:ext cx="10515600" cy="5074027"/>
          </a:xfrm>
        </p:spPr>
        <p:txBody>
          <a:bodyPr>
            <a:normAutofit/>
          </a:bodyPr>
          <a:lstStyle/>
          <a:p>
            <a:r>
              <a:rPr lang="en-US" dirty="0"/>
              <a:t>Quantitative</a:t>
            </a:r>
            <a:r>
              <a:rPr lang="tr-TR" dirty="0"/>
              <a:t> </a:t>
            </a:r>
            <a:r>
              <a:rPr lang="en-US" dirty="0"/>
              <a:t>researchers </a:t>
            </a:r>
            <a:r>
              <a:rPr lang="en-US" dirty="0">
                <a:highlight>
                  <a:srgbClr val="FFFF00"/>
                </a:highlight>
              </a:rPr>
              <a:t>exert some form of control over their research </a:t>
            </a:r>
            <a:r>
              <a:rPr lang="en-US" dirty="0"/>
              <a:t>(e.g. by using</a:t>
            </a:r>
            <a:r>
              <a:rPr lang="tr-TR" dirty="0"/>
              <a:t> </a:t>
            </a:r>
            <a:r>
              <a:rPr lang="en-US" dirty="0"/>
              <a:t>standardized instruments and by controlling data collection procedures)</a:t>
            </a:r>
            <a:r>
              <a:rPr lang="tr-TR" dirty="0"/>
              <a:t>.</a:t>
            </a:r>
          </a:p>
          <a:p>
            <a:r>
              <a:rPr lang="en-US" dirty="0"/>
              <a:t>Data analysis to answer research</a:t>
            </a:r>
            <a:r>
              <a:rPr lang="tr-TR" dirty="0"/>
              <a:t> </a:t>
            </a:r>
            <a:r>
              <a:rPr lang="en-US" dirty="0"/>
              <a:t>questions is mainly </a:t>
            </a:r>
            <a:r>
              <a:rPr lang="en-US" dirty="0">
                <a:highlight>
                  <a:srgbClr val="FFFF00"/>
                </a:highlight>
              </a:rPr>
              <a:t>statistical</a:t>
            </a:r>
            <a:r>
              <a:rPr lang="en-US" dirty="0"/>
              <a:t>. </a:t>
            </a:r>
            <a:endParaRPr lang="tr-TR" dirty="0"/>
          </a:p>
          <a:p>
            <a:r>
              <a:rPr lang="en-US" dirty="0"/>
              <a:t>Examples of quantitative research strategies</a:t>
            </a:r>
            <a:r>
              <a:rPr lang="tr-TR" dirty="0"/>
              <a:t> </a:t>
            </a:r>
            <a:r>
              <a:rPr lang="en-US" dirty="0"/>
              <a:t>include </a:t>
            </a:r>
            <a:r>
              <a:rPr lang="en-US" dirty="0">
                <a:highlight>
                  <a:srgbClr val="FFFF00"/>
                </a:highlight>
              </a:rPr>
              <a:t>experimental research, correlational research and individual diﬀerences research</a:t>
            </a:r>
            <a:br>
              <a:rPr lang="en-US" dirty="0"/>
            </a:br>
            <a:endParaRPr lang="tr-TR" dirty="0"/>
          </a:p>
          <a:p>
            <a:r>
              <a:rPr lang="en-US" dirty="0"/>
              <a:t>Quantitative research values </a:t>
            </a:r>
            <a:r>
              <a:rPr lang="en-US" dirty="0">
                <a:highlight>
                  <a:srgbClr val="FFFF00"/>
                </a:highlight>
              </a:rPr>
              <a:t>breadth, statistical descriptions, and </a:t>
            </a:r>
            <a:r>
              <a:rPr lang="en-US" u="sng" dirty="0">
                <a:highlight>
                  <a:srgbClr val="FFFF00"/>
                </a:highlight>
              </a:rPr>
              <a:t>generalizability</a:t>
            </a:r>
            <a:r>
              <a:rPr lang="en-US" dirty="0">
                <a:highlight>
                  <a:srgbClr val="FFFF00"/>
                </a:highlight>
              </a:rPr>
              <a:t>. </a:t>
            </a:r>
            <a:endParaRPr lang="tr-T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74535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CBC143C-001F-4E03-9006-839046F93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1830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 err="1"/>
              <a:t>Quantitative</a:t>
            </a:r>
            <a:r>
              <a:rPr lang="tr-TR" dirty="0"/>
              <a:t> </a:t>
            </a:r>
            <a:r>
              <a:rPr lang="tr-TR" dirty="0" err="1"/>
              <a:t>Research</a:t>
            </a:r>
            <a:r>
              <a:rPr lang="tr-TR" dirty="0"/>
              <a:t> Design</a:t>
            </a:r>
            <a:br>
              <a:rPr lang="tr-TR" dirty="0"/>
            </a:b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F41373-3820-4E70-BC05-31E1A58D6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7665"/>
            <a:ext cx="10515600" cy="5029298"/>
          </a:xfrm>
        </p:spPr>
        <p:txBody>
          <a:bodyPr>
            <a:normAutofit/>
          </a:bodyPr>
          <a:lstStyle/>
          <a:p>
            <a:r>
              <a:rPr lang="en-US" dirty="0"/>
              <a:t>Quantitative approaches to research center on achieving </a:t>
            </a:r>
            <a:r>
              <a:rPr lang="en-US" dirty="0">
                <a:highlight>
                  <a:srgbClr val="FFFF00"/>
                </a:highlight>
              </a:rPr>
              <a:t>objectivity, control, and precise measurement. </a:t>
            </a:r>
            <a:endParaRPr lang="tr-TR" dirty="0">
              <a:highlight>
                <a:srgbClr val="FFFF00"/>
              </a:highlight>
            </a:endParaRPr>
          </a:p>
          <a:p>
            <a:r>
              <a:rPr lang="en-US" dirty="0"/>
              <a:t>Methodologically, these approaches rely on </a:t>
            </a:r>
            <a:r>
              <a:rPr lang="en-US" dirty="0">
                <a:highlight>
                  <a:srgbClr val="FFFF00"/>
                </a:highlight>
              </a:rPr>
              <a:t>deductive designs </a:t>
            </a:r>
            <a:r>
              <a:rPr lang="en-US" dirty="0"/>
              <a:t>aimed at refuting or building evidence in favor of specific theories and</a:t>
            </a:r>
            <a:r>
              <a:rPr lang="tr-TR" dirty="0"/>
              <a:t> </a:t>
            </a:r>
            <a:r>
              <a:rPr lang="en-US" dirty="0"/>
              <a:t>hypotheses. </a:t>
            </a:r>
            <a:endParaRPr lang="tr-TR" dirty="0"/>
          </a:p>
          <a:p>
            <a:r>
              <a:rPr lang="en-US" dirty="0"/>
              <a:t>Marianne Fallon refers to quantitative research as a “</a:t>
            </a:r>
            <a:r>
              <a:rPr lang="en-US" dirty="0">
                <a:highlight>
                  <a:srgbClr val="FFFF00"/>
                </a:highlight>
              </a:rPr>
              <a:t>top down process</a:t>
            </a:r>
            <a:r>
              <a:rPr lang="en-US" dirty="0"/>
              <a:t>” (2016, p. 3). </a:t>
            </a:r>
            <a:endParaRPr lang="tr-TR" dirty="0"/>
          </a:p>
          <a:p>
            <a:r>
              <a:rPr lang="en-US" dirty="0"/>
              <a:t>Quantitative approaches are most commonly used in </a:t>
            </a:r>
            <a:r>
              <a:rPr lang="en-US" dirty="0">
                <a:highlight>
                  <a:srgbClr val="FFFF00"/>
                </a:highlight>
              </a:rPr>
              <a:t>explanatory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research investigating causal relationships, associations, and correlations.</a:t>
            </a:r>
            <a:endParaRPr lang="tr-TR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1052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D8906F6-9787-462E-B451-71A874C7F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159237"/>
            <a:ext cx="10515600" cy="1063074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br>
              <a:rPr lang="tr-TR" dirty="0"/>
            </a:br>
            <a:r>
              <a:rPr lang="en-US" dirty="0"/>
              <a:t>Realism, subjectivism and the ‘paradigm wars’</a:t>
            </a:r>
            <a:br>
              <a:rPr lang="en-US" dirty="0"/>
            </a:br>
            <a:br>
              <a:rPr lang="en-US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C1562AC-6119-40B5-AAD1-0E5BB0986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249" y="1053397"/>
            <a:ext cx="10515600" cy="5551098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Historically, </a:t>
            </a:r>
            <a:r>
              <a:rPr lang="en-US" sz="3600" dirty="0">
                <a:highlight>
                  <a:srgbClr val="FFFF00"/>
                </a:highlight>
              </a:rPr>
              <a:t>quantitative research was guided by the philosophy of positivism,</a:t>
            </a:r>
            <a:r>
              <a:rPr lang="tr-TR" sz="3600" dirty="0">
                <a:highlight>
                  <a:srgbClr val="FFFF00"/>
                </a:highlight>
              </a:rPr>
              <a:t> </a:t>
            </a:r>
            <a:r>
              <a:rPr lang="en-US" sz="3600" dirty="0"/>
              <a:t>which originally developed in the natural sciences. </a:t>
            </a:r>
            <a:endParaRPr lang="tr-TR" sz="3600" dirty="0"/>
          </a:p>
          <a:p>
            <a:r>
              <a:rPr lang="en-US" sz="3600" dirty="0"/>
              <a:t>This tradition presupposes that</a:t>
            </a:r>
            <a:r>
              <a:rPr lang="tr-TR" sz="3600" dirty="0"/>
              <a:t> </a:t>
            </a:r>
            <a:r>
              <a:rPr lang="en-US" sz="3600" dirty="0">
                <a:highlight>
                  <a:srgbClr val="FFFF00"/>
                </a:highlight>
              </a:rPr>
              <a:t>reality exists independently of the research process and can be measured via the</a:t>
            </a:r>
            <a:r>
              <a:rPr lang="tr-TR" sz="3600" dirty="0">
                <a:highlight>
                  <a:srgbClr val="FFFF00"/>
                </a:highlight>
              </a:rPr>
              <a:t> </a:t>
            </a:r>
            <a:r>
              <a:rPr lang="en-US" sz="3600" dirty="0">
                <a:highlight>
                  <a:srgbClr val="FFFF00"/>
                </a:highlight>
              </a:rPr>
              <a:t>objective application of the scientific method.</a:t>
            </a:r>
            <a:r>
              <a:rPr lang="en-US" sz="3600" dirty="0"/>
              <a:t> </a:t>
            </a:r>
            <a:endParaRPr lang="tr-TR" sz="3600" dirty="0"/>
          </a:p>
          <a:p>
            <a:pPr algn="r"/>
            <a:r>
              <a:rPr lang="en-US" sz="3600" dirty="0"/>
              <a:t>Laws that govern the social world</a:t>
            </a:r>
            <a:r>
              <a:rPr lang="tr-TR" sz="3600" dirty="0"/>
              <a:t> </a:t>
            </a:r>
            <a:r>
              <a:rPr lang="en-US" sz="3600" dirty="0"/>
              <a:t>can therefore </a:t>
            </a:r>
            <a:r>
              <a:rPr lang="en-US" sz="3600" dirty="0">
                <a:highlight>
                  <a:srgbClr val="FFFF00"/>
                </a:highlight>
              </a:rPr>
              <a:t>be tested and proven</a:t>
            </a:r>
            <a:r>
              <a:rPr lang="en-US" sz="3600" dirty="0"/>
              <a:t>. </a:t>
            </a:r>
            <a:endParaRPr lang="tr-TR" sz="3600" dirty="0"/>
          </a:p>
          <a:p>
            <a:r>
              <a:rPr lang="en-US" sz="3600" dirty="0"/>
              <a:t>Today, </a:t>
            </a:r>
            <a:r>
              <a:rPr lang="en-US" sz="3600" dirty="0" err="1"/>
              <a:t>postpositivism</a:t>
            </a:r>
            <a:r>
              <a:rPr lang="en-US" sz="3600" dirty="0"/>
              <a:t>, </a:t>
            </a:r>
            <a:r>
              <a:rPr lang="en-US" sz="3600" dirty="0">
                <a:highlight>
                  <a:srgbClr val="FFFF00"/>
                </a:highlight>
              </a:rPr>
              <a:t>a refined version of these</a:t>
            </a:r>
            <a:r>
              <a:rPr lang="tr-TR" sz="3600" dirty="0">
                <a:highlight>
                  <a:srgbClr val="FFFF00"/>
                </a:highlight>
              </a:rPr>
              <a:t> </a:t>
            </a:r>
            <a:r>
              <a:rPr lang="en-US" sz="3600" dirty="0">
                <a:highlight>
                  <a:srgbClr val="FFFF00"/>
                </a:highlight>
              </a:rPr>
              <a:t>principles, guides quantitative research</a:t>
            </a:r>
            <a:r>
              <a:rPr lang="tr-TR" sz="3600" dirty="0"/>
              <a:t> </a:t>
            </a:r>
          </a:p>
          <a:p>
            <a:r>
              <a:rPr lang="en-US" sz="3600" dirty="0"/>
              <a:t>Realists take the view that what research does is</a:t>
            </a:r>
            <a:r>
              <a:rPr lang="tr-TR" sz="3600" dirty="0"/>
              <a:t> </a:t>
            </a:r>
            <a:r>
              <a:rPr lang="en-US" sz="3600" dirty="0">
                <a:highlight>
                  <a:srgbClr val="FFFF00"/>
                </a:highlight>
              </a:rPr>
              <a:t>uncover an existing reality.</a:t>
            </a:r>
            <a:br>
              <a:rPr lang="en-US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4926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D5E3372-1CF7-4E5E-B2CF-84785783A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145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br>
              <a:rPr lang="tr-TR" dirty="0"/>
            </a:br>
            <a:r>
              <a:rPr lang="en-US" dirty="0"/>
              <a:t>Realism, subjectivism and the ‘paradigm wars’</a:t>
            </a:r>
            <a:br>
              <a:rPr lang="en-US" dirty="0"/>
            </a:br>
            <a:br>
              <a:rPr lang="en-US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E31A35D-B50C-4804-AA82-2F870BA1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2204"/>
            <a:ext cx="10515600" cy="5193181"/>
          </a:xfrm>
        </p:spPr>
        <p:txBody>
          <a:bodyPr/>
          <a:lstStyle/>
          <a:p>
            <a:r>
              <a:rPr lang="en-US" dirty="0"/>
              <a:t>This</a:t>
            </a:r>
            <a:r>
              <a:rPr lang="tr-TR" dirty="0"/>
              <a:t> </a:t>
            </a:r>
            <a:r>
              <a:rPr lang="en-US" dirty="0"/>
              <a:t>means that the researcher needs to be as </a:t>
            </a:r>
            <a:r>
              <a:rPr lang="en-US" dirty="0">
                <a:highlight>
                  <a:srgbClr val="FFFF00"/>
                </a:highlight>
              </a:rPr>
              <a:t>detached</a:t>
            </a:r>
            <a:r>
              <a:rPr lang="en-US" dirty="0"/>
              <a:t> from the research as possible, and</a:t>
            </a:r>
            <a:r>
              <a:rPr lang="tr-TR" dirty="0"/>
              <a:t> </a:t>
            </a:r>
            <a:r>
              <a:rPr lang="en-US" dirty="0"/>
              <a:t>use methods that </a:t>
            </a:r>
            <a:r>
              <a:rPr lang="en-US" dirty="0" err="1">
                <a:highlight>
                  <a:srgbClr val="FFFF00"/>
                </a:highlight>
              </a:rPr>
              <a:t>maximise</a:t>
            </a:r>
            <a:r>
              <a:rPr lang="en-US" dirty="0">
                <a:highlight>
                  <a:srgbClr val="FFFF00"/>
                </a:highlight>
              </a:rPr>
              <a:t> objectivity and </a:t>
            </a:r>
            <a:r>
              <a:rPr lang="en-US" dirty="0" err="1">
                <a:highlight>
                  <a:srgbClr val="FFFF00"/>
                </a:highlight>
              </a:rPr>
              <a:t>minimise</a:t>
            </a:r>
            <a:r>
              <a:rPr lang="en-US" dirty="0">
                <a:highlight>
                  <a:srgbClr val="FFFF00"/>
                </a:highlight>
              </a:rPr>
              <a:t> the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involvement of the researcher in the research. </a:t>
            </a:r>
            <a:endParaRPr lang="tr-TR" dirty="0">
              <a:highlight>
                <a:srgbClr val="FFFF00"/>
              </a:highlight>
            </a:endParaRPr>
          </a:p>
          <a:p>
            <a:r>
              <a:rPr lang="en-US" dirty="0"/>
              <a:t>This is best done by methods</a:t>
            </a:r>
            <a:r>
              <a:rPr lang="tr-TR" dirty="0"/>
              <a:t> </a:t>
            </a:r>
            <a:r>
              <a:rPr lang="en-US" dirty="0"/>
              <a:t>taken largely from </a:t>
            </a:r>
            <a:r>
              <a:rPr lang="en-US" dirty="0">
                <a:highlight>
                  <a:srgbClr val="FFFF00"/>
                </a:highlight>
              </a:rPr>
              <a:t>the natural sciences</a:t>
            </a:r>
            <a:r>
              <a:rPr lang="tr-TR" dirty="0"/>
              <a:t>.</a:t>
            </a:r>
          </a:p>
          <a:p>
            <a:r>
              <a:rPr lang="en-US" dirty="0"/>
              <a:t>According to positivism, the world works according to</a:t>
            </a:r>
            <a:r>
              <a:rPr lang="tr-TR" dirty="0"/>
              <a:t> </a:t>
            </a:r>
            <a:r>
              <a:rPr lang="en-US" dirty="0">
                <a:highlight>
                  <a:srgbClr val="FFFF00"/>
                </a:highlight>
              </a:rPr>
              <a:t>fixed laws of cause and effect.</a:t>
            </a:r>
            <a:r>
              <a:rPr lang="en-US" dirty="0"/>
              <a:t> </a:t>
            </a:r>
            <a:endParaRPr lang="tr-TR" dirty="0"/>
          </a:p>
          <a:p>
            <a:r>
              <a:rPr lang="en-US" dirty="0"/>
              <a:t>Scientific thinking is used to </a:t>
            </a:r>
            <a:r>
              <a:rPr lang="en-US" dirty="0">
                <a:highlight>
                  <a:srgbClr val="FFFF00"/>
                </a:highlight>
              </a:rPr>
              <a:t>test theories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about these laws, and either reject or provisionally accept them. </a:t>
            </a:r>
            <a:endParaRPr lang="tr-T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9814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80A3E8E-B7CE-418B-B6C0-CCE32342F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85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br>
              <a:rPr lang="tr-TR" dirty="0"/>
            </a:br>
            <a:r>
              <a:rPr lang="en-US" dirty="0"/>
              <a:t>Realism, subjectivism and the ‘paradigm wars’</a:t>
            </a:r>
            <a:br>
              <a:rPr lang="en-US" dirty="0"/>
            </a:br>
            <a:br>
              <a:rPr lang="en-US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05D8A1-D49C-4373-8240-054176C1C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7280"/>
            <a:ext cx="10515600" cy="535065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This view that there is a true reality out there that we</a:t>
            </a:r>
            <a:r>
              <a:rPr lang="tr-TR" dirty="0"/>
              <a:t> </a:t>
            </a:r>
            <a:r>
              <a:rPr lang="en-US" dirty="0"/>
              <a:t>can measure completely objectively is problematic. </a:t>
            </a:r>
            <a:endParaRPr lang="tr-TR" dirty="0"/>
          </a:p>
          <a:p>
            <a:r>
              <a:rPr lang="en-US" dirty="0">
                <a:highlight>
                  <a:srgbClr val="FFFF00"/>
                </a:highlight>
              </a:rPr>
              <a:t>We are all part of the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world we are observing, and cannot completely detach ourselves from what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we are researching</a:t>
            </a:r>
            <a:r>
              <a:rPr lang="en-US" dirty="0"/>
              <a:t>. </a:t>
            </a:r>
            <a:endParaRPr lang="tr-TR" dirty="0"/>
          </a:p>
          <a:p>
            <a:r>
              <a:rPr lang="en-US" dirty="0"/>
              <a:t>Historical research has shown that what is studied, and</a:t>
            </a:r>
            <a:r>
              <a:rPr lang="tr-TR" dirty="0"/>
              <a:t> </a:t>
            </a:r>
            <a:r>
              <a:rPr lang="en-US" dirty="0"/>
              <a:t>what findings are produced, </a:t>
            </a:r>
            <a:r>
              <a:rPr lang="en-US" dirty="0">
                <a:highlight>
                  <a:srgbClr val="FFFF00"/>
                </a:highlight>
              </a:rPr>
              <a:t>are influenced by the beliefs of the people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/>
              <a:t>doing the research and the political/social climate at the time the research</a:t>
            </a:r>
            <a:r>
              <a:rPr lang="tr-TR" dirty="0"/>
              <a:t> </a:t>
            </a:r>
            <a:r>
              <a:rPr lang="en-US" dirty="0"/>
              <a:t>is done.</a:t>
            </a:r>
            <a:endParaRPr lang="tr-TR" dirty="0"/>
          </a:p>
          <a:p>
            <a:r>
              <a:rPr lang="en-US" dirty="0"/>
              <a:t>According to this viewpoint, </a:t>
            </a:r>
            <a:r>
              <a:rPr lang="en-US" dirty="0">
                <a:highlight>
                  <a:srgbClr val="FFFF00"/>
                </a:highlight>
              </a:rPr>
              <a:t>qualitative researchers are subjectivists</a:t>
            </a:r>
            <a:r>
              <a:rPr lang="en-US" dirty="0"/>
              <a:t>. </a:t>
            </a:r>
            <a:endParaRPr lang="tr-TR" dirty="0"/>
          </a:p>
          <a:p>
            <a:r>
              <a:rPr lang="en-US" dirty="0"/>
              <a:t>All truth can only be </a:t>
            </a:r>
            <a:r>
              <a:rPr lang="en-US" dirty="0">
                <a:highlight>
                  <a:srgbClr val="FFFF00"/>
                </a:highlight>
              </a:rPr>
              <a:t>relative, and is never definitive</a:t>
            </a:r>
            <a:r>
              <a:rPr lang="tr-TR" dirty="0">
                <a:highlight>
                  <a:srgbClr val="FFFF00"/>
                </a:highlight>
              </a:rPr>
              <a:t>.</a:t>
            </a:r>
          </a:p>
          <a:p>
            <a:r>
              <a:rPr lang="en-US" dirty="0">
                <a:highlight>
                  <a:srgbClr val="FFFF00"/>
                </a:highlight>
              </a:rPr>
              <a:t>There is no pre-existing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objective reality that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can be observed. The process of our observing reality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changes and transforms it, and therefore subjectivists are relativistic. </a:t>
            </a:r>
            <a:r>
              <a:rPr lang="tr-TR" dirty="0">
                <a:highlight>
                  <a:srgbClr val="FFFF00"/>
                </a:highlight>
              </a:rPr>
              <a:t> </a:t>
            </a:r>
          </a:p>
          <a:p>
            <a:endParaRPr lang="tr-T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4916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17A1CBC-E63D-4941-9E7D-5C3EAEFD3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7855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en-US" dirty="0"/>
              <a:t>Post-positivism, experiential realism and</a:t>
            </a:r>
            <a:r>
              <a:rPr lang="tr-TR" dirty="0"/>
              <a:t> </a:t>
            </a:r>
            <a:r>
              <a:rPr lang="en-US" dirty="0"/>
              <a:t>pragmatism</a:t>
            </a:r>
            <a:br>
              <a:rPr lang="en-US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D1C3015-724B-4FE0-91C9-90C146C2B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4906"/>
            <a:ext cx="10515600" cy="5094514"/>
          </a:xfrm>
        </p:spPr>
        <p:txBody>
          <a:bodyPr>
            <a:normAutofit/>
          </a:bodyPr>
          <a:lstStyle/>
          <a:p>
            <a:r>
              <a:rPr lang="en-US" i="1" dirty="0"/>
              <a:t>Post-positivists </a:t>
            </a:r>
            <a:r>
              <a:rPr lang="en-US" dirty="0"/>
              <a:t>accept that </a:t>
            </a:r>
            <a:r>
              <a:rPr lang="en-US" dirty="0">
                <a:highlight>
                  <a:srgbClr val="FFFF00"/>
                </a:highlight>
              </a:rPr>
              <a:t>we cannot observe the world we are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part of as totally objective and disinterested outsiders,</a:t>
            </a:r>
            <a:r>
              <a:rPr lang="en-US" dirty="0"/>
              <a:t> and accept that the</a:t>
            </a:r>
            <a:r>
              <a:rPr lang="tr-TR" dirty="0"/>
              <a:t> </a:t>
            </a:r>
            <a:r>
              <a:rPr lang="en-US" dirty="0">
                <a:highlight>
                  <a:srgbClr val="FFFF00"/>
                </a:highlight>
              </a:rPr>
              <a:t>natural sciences do not provide the model for all social research. </a:t>
            </a:r>
            <a:endParaRPr lang="tr-TR" dirty="0">
              <a:highlight>
                <a:srgbClr val="FFFF00"/>
              </a:highlight>
            </a:endParaRPr>
          </a:p>
          <a:p>
            <a:r>
              <a:rPr lang="en-US" dirty="0"/>
              <a:t>While</a:t>
            </a:r>
            <a:r>
              <a:rPr lang="tr-TR" dirty="0"/>
              <a:t> </a:t>
            </a:r>
            <a:r>
              <a:rPr lang="en-US" dirty="0"/>
              <a:t>we will never be able to totally uncover that reality through our research,</a:t>
            </a:r>
            <a:r>
              <a:rPr lang="tr-TR" dirty="0"/>
              <a:t> </a:t>
            </a:r>
            <a:r>
              <a:rPr lang="en-US" dirty="0">
                <a:highlight>
                  <a:srgbClr val="FFFF00"/>
                </a:highlight>
              </a:rPr>
              <a:t>post-positivists believe that we should try to approximate that reality as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best we can</a:t>
            </a:r>
            <a:r>
              <a:rPr lang="tr-TR" dirty="0"/>
              <a:t>.</a:t>
            </a:r>
          </a:p>
          <a:p>
            <a:r>
              <a:rPr lang="en-US" dirty="0"/>
              <a:t>Rather than finding the truth,</a:t>
            </a:r>
            <a:r>
              <a:rPr lang="en-US" dirty="0">
                <a:highlight>
                  <a:srgbClr val="FFFF00"/>
                </a:highlight>
              </a:rPr>
              <a:t> post-positivists will try to represent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reality as best they can. </a:t>
            </a:r>
            <a:br>
              <a:rPr lang="en-US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847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4F7D594-4111-4B47-B92E-B17F3AD84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0491"/>
          </a:xfrm>
        </p:spPr>
        <p:txBody>
          <a:bodyPr>
            <a:noAutofit/>
          </a:bodyPr>
          <a:lstStyle/>
          <a:p>
            <a:r>
              <a:rPr lang="en-US" sz="3600" dirty="0"/>
              <a:t>Post-positivism, experiential realism and</a:t>
            </a:r>
            <a:r>
              <a:rPr lang="tr-TR" sz="3600" dirty="0"/>
              <a:t> </a:t>
            </a:r>
            <a:r>
              <a:rPr lang="en-US" sz="3600" dirty="0"/>
              <a:t>pragmatism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34546EB-62BD-4DA7-A3A7-A9F14B060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0971"/>
            <a:ext cx="10515600" cy="4935992"/>
          </a:xfrm>
        </p:spPr>
        <p:txBody>
          <a:bodyPr>
            <a:normAutofit fontScale="92500"/>
          </a:bodyPr>
          <a:lstStyle/>
          <a:p>
            <a:r>
              <a:rPr lang="en-US" dirty="0"/>
              <a:t>In contrast to positivists, </a:t>
            </a:r>
            <a:r>
              <a:rPr lang="en-US" dirty="0">
                <a:highlight>
                  <a:srgbClr val="FFFF00"/>
                </a:highlight>
              </a:rPr>
              <a:t>post-positivists believe that research can never be</a:t>
            </a:r>
            <a:br>
              <a:rPr lang="en-US" dirty="0">
                <a:highlight>
                  <a:srgbClr val="FFFF00"/>
                </a:highlight>
              </a:rPr>
            </a:br>
            <a:r>
              <a:rPr lang="en-US" dirty="0">
                <a:highlight>
                  <a:srgbClr val="FFFF00"/>
                </a:highlight>
              </a:rPr>
              <a:t>certain. </a:t>
            </a:r>
            <a:endParaRPr lang="tr-TR" dirty="0">
              <a:highlight>
                <a:srgbClr val="FFFF00"/>
              </a:highlight>
            </a:endParaRPr>
          </a:p>
          <a:p>
            <a:r>
              <a:rPr lang="en-US" dirty="0"/>
              <a:t>A second world view or epistemology that underlies the work of some</a:t>
            </a:r>
            <a:r>
              <a:rPr lang="tr-TR" dirty="0"/>
              <a:t> </a:t>
            </a:r>
            <a:r>
              <a:rPr lang="en-US" dirty="0"/>
              <a:t>quantitative researchers is called </a:t>
            </a:r>
            <a:r>
              <a:rPr lang="en-US" i="1" dirty="0">
                <a:highlight>
                  <a:srgbClr val="FFFF00"/>
                </a:highlight>
              </a:rPr>
              <a:t>experiential realism</a:t>
            </a:r>
            <a:r>
              <a:rPr lang="en-US" dirty="0">
                <a:highlight>
                  <a:srgbClr val="FFFF00"/>
                </a:highlight>
              </a:rPr>
              <a:t>. </a:t>
            </a:r>
            <a:endParaRPr lang="tr-TR" dirty="0">
              <a:highlight>
                <a:srgbClr val="FFFF00"/>
              </a:highlight>
            </a:endParaRPr>
          </a:p>
          <a:p>
            <a:r>
              <a:rPr lang="en-US" dirty="0"/>
              <a:t>Experiential realism</a:t>
            </a:r>
            <a:r>
              <a:rPr lang="tr-TR" dirty="0"/>
              <a:t> </a:t>
            </a:r>
            <a:r>
              <a:rPr lang="en-US" dirty="0"/>
              <a:t>claims that </a:t>
            </a:r>
            <a:r>
              <a:rPr lang="en-US" dirty="0">
                <a:highlight>
                  <a:srgbClr val="FFFF00"/>
                </a:highlight>
              </a:rPr>
              <a:t>we cannot observe the world in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a purely objective way</a:t>
            </a:r>
            <a:r>
              <a:rPr lang="en-US" dirty="0"/>
              <a:t>, as our perception itself influences what we see and</a:t>
            </a:r>
            <a:r>
              <a:rPr lang="tr-TR" dirty="0"/>
              <a:t> </a:t>
            </a:r>
            <a:r>
              <a:rPr lang="en-US" dirty="0"/>
              <a:t>measure. </a:t>
            </a:r>
            <a:endParaRPr lang="tr-TR" dirty="0"/>
          </a:p>
          <a:p>
            <a:r>
              <a:rPr lang="en-US" dirty="0"/>
              <a:t>In contrast to subjectivist positions, however, </a:t>
            </a:r>
            <a:r>
              <a:rPr lang="en-US" dirty="0">
                <a:highlight>
                  <a:srgbClr val="FFFF00"/>
                </a:highlight>
              </a:rPr>
              <a:t>experiential realists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believe that there is a limit to subjectivity.</a:t>
            </a:r>
            <a:r>
              <a:rPr lang="en-US" dirty="0"/>
              <a:t> </a:t>
            </a:r>
            <a:endParaRPr lang="tr-TR" dirty="0"/>
          </a:p>
          <a:p>
            <a:r>
              <a:rPr lang="en-US" dirty="0"/>
              <a:t>This is because our perception is ‘</a:t>
            </a:r>
            <a:r>
              <a:rPr lang="en-US" dirty="0">
                <a:highlight>
                  <a:srgbClr val="FFFF00"/>
                </a:highlight>
              </a:rPr>
              <a:t>embodied’. We don’t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observe passively, but actively interact with the world through our bodies. </a:t>
            </a:r>
            <a:br>
              <a:rPr lang="en-US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4926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C958609-DE21-4AE7-8FDB-B75BF00B3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5177"/>
          </a:xfrm>
        </p:spPr>
        <p:txBody>
          <a:bodyPr>
            <a:normAutofit/>
          </a:bodyPr>
          <a:lstStyle/>
          <a:p>
            <a:r>
              <a:rPr lang="tr-TR" sz="3600" dirty="0"/>
              <a:t>P</a:t>
            </a:r>
            <a:r>
              <a:rPr lang="en-US" sz="3600" dirty="0" err="1"/>
              <a:t>ragmatism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DF7A1FB-EAA4-463D-94CC-3EEF652FC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4906"/>
            <a:ext cx="10515600" cy="4712057"/>
          </a:xfrm>
        </p:spPr>
        <p:txBody>
          <a:bodyPr>
            <a:normAutofit/>
          </a:bodyPr>
          <a:lstStyle/>
          <a:p>
            <a:r>
              <a:rPr lang="en-US" dirty="0"/>
              <a:t>One of the main contentions of </a:t>
            </a:r>
            <a:r>
              <a:rPr lang="tr-TR" dirty="0" err="1"/>
              <a:t>pragmatism</a:t>
            </a:r>
            <a:r>
              <a:rPr lang="tr-TR" dirty="0"/>
              <a:t> </a:t>
            </a:r>
            <a:r>
              <a:rPr lang="en-US" dirty="0"/>
              <a:t>is that </a:t>
            </a:r>
            <a:r>
              <a:rPr lang="en-US" dirty="0">
                <a:highlight>
                  <a:srgbClr val="FFFF00"/>
                </a:highlight>
              </a:rPr>
              <a:t>the meaning and the truth of any idea are a function of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its practical outcome(s). </a:t>
            </a:r>
            <a:endParaRPr lang="tr-TR" dirty="0">
              <a:highlight>
                <a:srgbClr val="FFFF00"/>
              </a:highlight>
            </a:endParaRPr>
          </a:p>
          <a:p>
            <a:r>
              <a:rPr lang="en-US" dirty="0"/>
              <a:t>Pragmatists </a:t>
            </a:r>
            <a:r>
              <a:rPr lang="en-US" dirty="0">
                <a:highlight>
                  <a:srgbClr val="FFFF00"/>
                </a:highlight>
              </a:rPr>
              <a:t>strongly oppose the absolutism they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see as a key part of most other philosophical beliefs. </a:t>
            </a:r>
            <a:endParaRPr lang="tr-TR" dirty="0">
              <a:highlight>
                <a:srgbClr val="FFFF00"/>
              </a:highlight>
            </a:endParaRPr>
          </a:p>
          <a:p>
            <a:r>
              <a:rPr lang="en-US" dirty="0"/>
              <a:t>They feel that </a:t>
            </a:r>
            <a:r>
              <a:rPr lang="en-US" dirty="0">
                <a:highlight>
                  <a:srgbClr val="FFFF00"/>
                </a:highlight>
              </a:rPr>
              <a:t>too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often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a chosen philosophy is put in opposition to other philosophies </a:t>
            </a:r>
            <a:r>
              <a:rPr lang="en-US" dirty="0"/>
              <a:t>(think of</a:t>
            </a:r>
            <a:r>
              <a:rPr lang="tr-TR" dirty="0"/>
              <a:t> </a:t>
            </a:r>
            <a:r>
              <a:rPr lang="en-US" dirty="0"/>
              <a:t>the positivist/subjectivist debate), which are totally rejected.</a:t>
            </a:r>
            <a:r>
              <a:rPr lang="tr-TR" dirty="0"/>
              <a:t>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06965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2931C01-292D-4C46-9F1A-1BA02E40A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do we use quantitative methods?</a:t>
            </a:r>
            <a:br>
              <a:rPr lang="en-US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0A2809-F510-4693-917F-BF3DD2766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8335"/>
            <a:ext cx="10515600" cy="50386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There are four main types of research questions that quantitative research</a:t>
            </a:r>
            <a:r>
              <a:rPr lang="tr-TR" dirty="0"/>
              <a:t> </a:t>
            </a:r>
            <a:r>
              <a:rPr lang="en-US" dirty="0"/>
              <a:t>is particularly suited to finding an answer to:</a:t>
            </a:r>
          </a:p>
          <a:p>
            <a:pPr marL="0" indent="0">
              <a:buNone/>
            </a:pPr>
            <a:r>
              <a:rPr lang="en-US" dirty="0"/>
              <a:t>1. The first type of research question is that demanding a quantitative</a:t>
            </a:r>
            <a:r>
              <a:rPr lang="tr-TR" dirty="0"/>
              <a:t> </a:t>
            </a:r>
            <a:r>
              <a:rPr lang="en-US" dirty="0"/>
              <a:t>answer. Examples are: ‘</a:t>
            </a:r>
            <a:r>
              <a:rPr lang="en-US" b="1" dirty="0"/>
              <a:t>How many students choose to study education?’</a:t>
            </a:r>
            <a:r>
              <a:rPr lang="tr-TR" b="1" dirty="0"/>
              <a:t> </a:t>
            </a:r>
            <a:r>
              <a:rPr lang="en-US" b="1" dirty="0"/>
              <a:t>or ‘How many </a:t>
            </a:r>
            <a:r>
              <a:rPr lang="en-US" b="1" dirty="0" err="1"/>
              <a:t>maths</a:t>
            </a:r>
            <a:r>
              <a:rPr lang="en-US" b="1" dirty="0"/>
              <a:t> teachers do we need and how many have we got in</a:t>
            </a:r>
            <a:r>
              <a:rPr lang="tr-TR" b="1" dirty="0"/>
              <a:t> </a:t>
            </a:r>
            <a:r>
              <a:rPr lang="en-US" b="1" dirty="0"/>
              <a:t>our school district?’ </a:t>
            </a:r>
            <a:r>
              <a:rPr lang="en-US" dirty="0"/>
              <a:t>That we need to use quantitative research to answer</a:t>
            </a:r>
            <a:r>
              <a:rPr lang="tr-TR" dirty="0"/>
              <a:t> </a:t>
            </a:r>
            <a:r>
              <a:rPr lang="en-US" dirty="0"/>
              <a:t>this kind of question is obvious. Qualitative, non-numerical methods</a:t>
            </a:r>
            <a:r>
              <a:rPr lang="tr-TR" dirty="0"/>
              <a:t> </a:t>
            </a:r>
            <a:r>
              <a:rPr lang="en-US" dirty="0"/>
              <a:t>will obviously not provide us with the (numerical) answer we want.</a:t>
            </a:r>
          </a:p>
          <a:p>
            <a:pPr marL="0" indent="0">
              <a:buNone/>
            </a:pPr>
            <a:r>
              <a:rPr lang="en-US" dirty="0"/>
              <a:t>2. Numerical change can likewise accurately be studied only by using quantitative methods. </a:t>
            </a:r>
            <a:r>
              <a:rPr lang="en-US" b="1" dirty="0"/>
              <a:t>Are the numbers of students in our university rising or</a:t>
            </a:r>
            <a:r>
              <a:rPr lang="tr-TR" b="1" dirty="0"/>
              <a:t> </a:t>
            </a:r>
            <a:r>
              <a:rPr lang="en-US" b="1" dirty="0"/>
              <a:t>falling? Is achievement going up or down? </a:t>
            </a:r>
            <a:r>
              <a:rPr lang="en-US" dirty="0"/>
              <a:t>We’ll need to do a quantitative study to find out.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0313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F4B987C-8C1A-4E6E-8C25-9714A843C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895"/>
          </a:xfrm>
        </p:spPr>
        <p:txBody>
          <a:bodyPr>
            <a:normAutofit fontScale="90000"/>
          </a:bodyPr>
          <a:lstStyle/>
          <a:p>
            <a:r>
              <a:rPr lang="en-US" dirty="0"/>
              <a:t>When do we use quantitative methods?</a:t>
            </a:r>
            <a:br>
              <a:rPr lang="en-US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2033348-31C9-4BFC-AC12-688FC3A88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3020"/>
            <a:ext cx="10515600" cy="51039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3. As well as wanting to find out about the state of something or other, we</a:t>
            </a:r>
            <a:r>
              <a:rPr lang="tr-TR" dirty="0"/>
              <a:t> </a:t>
            </a:r>
            <a:r>
              <a:rPr lang="en-US" dirty="0"/>
              <a:t>often want to explain phenomena. </a:t>
            </a:r>
            <a:r>
              <a:rPr lang="en-US" b="1" dirty="0"/>
              <a:t>What factors predict the recruitment</a:t>
            </a:r>
            <a:r>
              <a:rPr lang="tr-TR" b="1" dirty="0"/>
              <a:t> </a:t>
            </a:r>
            <a:r>
              <a:rPr lang="en-US" b="1" dirty="0"/>
              <a:t>of </a:t>
            </a:r>
            <a:r>
              <a:rPr lang="tr-TR" b="1" dirty="0"/>
              <a:t>English</a:t>
            </a:r>
            <a:r>
              <a:rPr lang="en-US" b="1" dirty="0"/>
              <a:t> teachers? What factors are related to changes in student</a:t>
            </a:r>
            <a:r>
              <a:rPr lang="tr-TR" b="1" dirty="0"/>
              <a:t> </a:t>
            </a:r>
            <a:r>
              <a:rPr lang="en-US" b="1" dirty="0"/>
              <a:t>achievement over time? </a:t>
            </a:r>
            <a:r>
              <a:rPr lang="en-US" dirty="0"/>
              <a:t>As we will see later on in this book, this kind of</a:t>
            </a:r>
            <a:r>
              <a:rPr lang="tr-TR" dirty="0"/>
              <a:t> </a:t>
            </a:r>
            <a:r>
              <a:rPr lang="en-US" dirty="0"/>
              <a:t>question can also be studied successfully by quantitative methods, and</a:t>
            </a:r>
            <a:r>
              <a:rPr lang="tr-TR" dirty="0"/>
              <a:t> </a:t>
            </a:r>
            <a:r>
              <a:rPr lang="en-US" dirty="0"/>
              <a:t>many statistical techniques have been developed that allow us to predict</a:t>
            </a:r>
            <a:r>
              <a:rPr lang="tr-TR" dirty="0"/>
              <a:t> </a:t>
            </a:r>
            <a:r>
              <a:rPr lang="en-US" dirty="0"/>
              <a:t>scores on one factor, or variable (e.g. teacher recruitment) from scores on</a:t>
            </a:r>
            <a:r>
              <a:rPr lang="tr-TR" dirty="0"/>
              <a:t> </a:t>
            </a:r>
            <a:r>
              <a:rPr lang="en-US" dirty="0"/>
              <a:t>one or more other factors, or variables (e.g. unemployment rates, pay,</a:t>
            </a:r>
            <a:r>
              <a:rPr lang="tr-TR" dirty="0"/>
              <a:t> </a:t>
            </a:r>
            <a:r>
              <a:rPr lang="en-US" dirty="0"/>
              <a:t>conditions).</a:t>
            </a:r>
          </a:p>
          <a:p>
            <a:pPr marL="0" indent="0">
              <a:buNone/>
            </a:pPr>
            <a:r>
              <a:rPr lang="en-US" dirty="0"/>
              <a:t>4. The final activity for which quantitative research is especially suited is</a:t>
            </a:r>
            <a:r>
              <a:rPr lang="tr-TR" dirty="0"/>
              <a:t> </a:t>
            </a:r>
            <a:r>
              <a:rPr lang="en-US" dirty="0"/>
              <a:t>the </a:t>
            </a:r>
            <a:r>
              <a:rPr lang="en-US" b="1" dirty="0">
                <a:highlight>
                  <a:srgbClr val="FFFF00"/>
                </a:highlight>
              </a:rPr>
              <a:t>testing of hypotheses. </a:t>
            </a:r>
            <a:r>
              <a:rPr lang="en-US" dirty="0"/>
              <a:t>We might want to explain something – for</a:t>
            </a:r>
            <a:r>
              <a:rPr lang="tr-TR" dirty="0"/>
              <a:t> </a:t>
            </a:r>
            <a:r>
              <a:rPr lang="en-US" dirty="0"/>
              <a:t>example, whether there is a relationship between pupil’s achievement</a:t>
            </a:r>
            <a:r>
              <a:rPr lang="tr-TR" dirty="0"/>
              <a:t> </a:t>
            </a:r>
            <a:r>
              <a:rPr lang="en-US" dirty="0"/>
              <a:t>and their self-esteem and social background. We could look at the theory</a:t>
            </a:r>
            <a:r>
              <a:rPr lang="tr-TR" dirty="0"/>
              <a:t> </a:t>
            </a:r>
            <a:r>
              <a:rPr lang="en-US" dirty="0"/>
              <a:t>and come up with the hypothesis that lower social class background</a:t>
            </a:r>
            <a:r>
              <a:rPr lang="tr-TR" dirty="0"/>
              <a:t> </a:t>
            </a:r>
            <a:r>
              <a:rPr lang="en-US" dirty="0"/>
              <a:t>leads to low self-esteem, which would in turn be related to low achievement. Using</a:t>
            </a:r>
            <a:r>
              <a:rPr lang="tr-TR" dirty="0"/>
              <a:t> </a:t>
            </a:r>
            <a:r>
              <a:rPr lang="en-US" dirty="0"/>
              <a:t>quantitative research, we can try to test this</a:t>
            </a:r>
            <a:r>
              <a:rPr lang="tr-TR" dirty="0"/>
              <a:t> </a:t>
            </a:r>
            <a:r>
              <a:rPr lang="en-US" dirty="0"/>
              <a:t>kind of model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39714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0396EE1-F21A-4E4E-BB8E-5842FCDE5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2540"/>
          </a:xfrm>
        </p:spPr>
        <p:txBody>
          <a:bodyPr/>
          <a:lstStyle/>
          <a:p>
            <a:r>
              <a:rPr lang="en-US" b="1" dirty="0"/>
              <a:t>What is a hypothesis?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40C0363-E312-4663-9C57-388AA5BE0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310"/>
            <a:ext cx="10515600" cy="495465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 hypothesis is a tentative explanation that accounts for a set of facts and can</a:t>
            </a:r>
            <a:r>
              <a:rPr lang="tr-TR" dirty="0"/>
              <a:t> </a:t>
            </a:r>
            <a:r>
              <a:rPr lang="en-US" dirty="0"/>
              <a:t>be tested by further investigation.</a:t>
            </a:r>
            <a:r>
              <a:rPr lang="tr-TR" dirty="0"/>
              <a:t> </a:t>
            </a:r>
          </a:p>
          <a:p>
            <a:r>
              <a:rPr lang="en-US" dirty="0"/>
              <a:t>For example, one hypothesis we might want to test is that</a:t>
            </a:r>
            <a:r>
              <a:rPr lang="tr-TR" dirty="0"/>
              <a:t>: </a:t>
            </a:r>
          </a:p>
          <a:p>
            <a:pPr marL="0" indent="0">
              <a:buNone/>
            </a:pPr>
            <a:r>
              <a:rPr lang="tr-TR" dirty="0"/>
              <a:t>    «P</a:t>
            </a:r>
            <a:r>
              <a:rPr lang="en-US" dirty="0" err="1"/>
              <a:t>overty</a:t>
            </a:r>
            <a:r>
              <a:rPr lang="en-US" dirty="0"/>
              <a:t> causes</a:t>
            </a:r>
            <a:r>
              <a:rPr lang="tr-TR" dirty="0"/>
              <a:t> </a:t>
            </a:r>
            <a:r>
              <a:rPr lang="en-US" dirty="0"/>
              <a:t>low achievement</a:t>
            </a:r>
            <a:r>
              <a:rPr lang="tr-TR" dirty="0"/>
              <a:t>.»</a:t>
            </a:r>
          </a:p>
          <a:p>
            <a:pPr marL="0" indent="0" algn="just">
              <a:buNone/>
            </a:pPr>
            <a:r>
              <a:rPr lang="tr-TR" dirty="0"/>
              <a:t>     «T</a:t>
            </a:r>
            <a:r>
              <a:rPr lang="en-US" dirty="0"/>
              <a:t>here is a relationship between pupils’ self-esteem</a:t>
            </a:r>
            <a:r>
              <a:rPr lang="tr-TR" dirty="0"/>
              <a:t> </a:t>
            </a:r>
            <a:r>
              <a:rPr lang="en-US" dirty="0"/>
              <a:t>and the amount of </a:t>
            </a:r>
            <a:r>
              <a:rPr lang="tr-TR" dirty="0"/>
              <a:t>     </a:t>
            </a:r>
            <a:r>
              <a:rPr lang="en-US" dirty="0"/>
              <a:t>time they spend watching television.</a:t>
            </a:r>
            <a:r>
              <a:rPr lang="tr-TR" dirty="0"/>
              <a:t> </a:t>
            </a:r>
          </a:p>
          <a:p>
            <a:r>
              <a:rPr lang="en-US" dirty="0"/>
              <a:t>Quantitative researchers design studies that allow us to test these hypotheses. </a:t>
            </a:r>
            <a:endParaRPr lang="tr-TR" dirty="0"/>
          </a:p>
          <a:p>
            <a:r>
              <a:rPr lang="en-US" dirty="0"/>
              <a:t>We collect the data (for example, parental income and</a:t>
            </a:r>
            <a:r>
              <a:rPr lang="tr-TR" dirty="0"/>
              <a:t> </a:t>
            </a:r>
            <a:r>
              <a:rPr lang="en-US" dirty="0"/>
              <a:t>school achievement) and use statistical techniques to decide whether or not</a:t>
            </a:r>
            <a:r>
              <a:rPr lang="tr-TR" dirty="0"/>
              <a:t> </a:t>
            </a:r>
            <a:r>
              <a:rPr lang="en-US" dirty="0"/>
              <a:t>to reject or provisionally accept the hypothesis.</a:t>
            </a:r>
            <a:endParaRPr lang="tr-TR" dirty="0"/>
          </a:p>
          <a:p>
            <a:r>
              <a:rPr lang="en-US" dirty="0"/>
              <a:t>Accepting a hypothesis is always provisional, as new data may emerge that</a:t>
            </a:r>
            <a:br>
              <a:rPr lang="en-US" dirty="0"/>
            </a:br>
            <a:r>
              <a:rPr lang="en-US" dirty="0"/>
              <a:t>reject it later on </a:t>
            </a:r>
            <a:br>
              <a:rPr lang="en-US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21117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405432E-8130-412A-9D4E-372712254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513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Q</a:t>
            </a:r>
            <a:r>
              <a:rPr lang="en-US" dirty="0" err="1"/>
              <a:t>uestions</a:t>
            </a:r>
            <a:r>
              <a:rPr lang="en-US" dirty="0"/>
              <a:t> that are not</a:t>
            </a:r>
            <a:r>
              <a:rPr lang="tr-TR" dirty="0"/>
              <a:t> </a:t>
            </a:r>
            <a:r>
              <a:rPr lang="en-US" dirty="0"/>
              <a:t>well suited to quantitative methods</a:t>
            </a:r>
            <a:br>
              <a:rPr lang="en-US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CC8FFC-822D-4050-9AEA-4842686A0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4076"/>
            <a:ext cx="10515600" cy="4672887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b="1" dirty="0"/>
              <a:t>Quantitative research is good at</a:t>
            </a:r>
            <a:r>
              <a:rPr lang="tr-TR" b="1" dirty="0"/>
              <a:t> </a:t>
            </a:r>
            <a:r>
              <a:rPr lang="en-US" b="1" dirty="0"/>
              <a:t>providing information in breadth, from a large number of units, but</a:t>
            </a:r>
            <a:r>
              <a:rPr lang="tr-TR" b="1" dirty="0"/>
              <a:t> </a:t>
            </a:r>
            <a:r>
              <a:rPr lang="en-US" b="1" dirty="0"/>
              <a:t>when we</a:t>
            </a:r>
            <a:r>
              <a:rPr lang="tr-TR" b="1" dirty="0"/>
              <a:t> </a:t>
            </a:r>
            <a:r>
              <a:rPr lang="en-US" b="1" dirty="0"/>
              <a:t>want to explore a problem or concept in depth, quantitative</a:t>
            </a:r>
            <a:r>
              <a:rPr lang="tr-TR" b="1" dirty="0"/>
              <a:t> </a:t>
            </a:r>
            <a:r>
              <a:rPr lang="en-US" b="1" dirty="0"/>
              <a:t>methods</a:t>
            </a:r>
            <a:r>
              <a:rPr lang="tr-TR" b="1" dirty="0"/>
              <a:t> </a:t>
            </a:r>
            <a:r>
              <a:rPr lang="en-US" b="1" dirty="0"/>
              <a:t>can be too shallow. </a:t>
            </a:r>
            <a:r>
              <a:rPr lang="en-US" dirty="0"/>
              <a:t>To really get under the skin of a</a:t>
            </a:r>
            <a:r>
              <a:rPr lang="tr-TR" dirty="0"/>
              <a:t> </a:t>
            </a:r>
            <a:r>
              <a:rPr lang="en-US" dirty="0"/>
              <a:t>phenomenon, we</a:t>
            </a:r>
            <a:r>
              <a:rPr lang="tr-TR" dirty="0"/>
              <a:t> </a:t>
            </a:r>
            <a:r>
              <a:rPr lang="en-US" dirty="0"/>
              <a:t>will need to go for </a:t>
            </a:r>
            <a:r>
              <a:rPr lang="en-US" u="sng" dirty="0"/>
              <a:t>ethnographic methods,</a:t>
            </a:r>
            <a:r>
              <a:rPr lang="tr-TR" u="sng" dirty="0"/>
              <a:t> </a:t>
            </a:r>
            <a:r>
              <a:rPr lang="en-US" u="sng" dirty="0"/>
              <a:t>interviews, in-depth case</a:t>
            </a:r>
            <a:r>
              <a:rPr lang="tr-TR" u="sng" dirty="0"/>
              <a:t> </a:t>
            </a:r>
            <a:r>
              <a:rPr lang="en-US" u="sng" dirty="0"/>
              <a:t>studies and other qualitative techniques</a:t>
            </a:r>
            <a:r>
              <a:rPr lang="tr-TR" dirty="0"/>
              <a:t>.</a:t>
            </a:r>
          </a:p>
          <a:p>
            <a:pPr marL="514350" indent="-514350">
              <a:buAutoNum type="arabicPeriod"/>
            </a:pPr>
            <a:r>
              <a:rPr lang="en-US" dirty="0"/>
              <a:t>We saw above that quantitative research is well suited for the testing of</a:t>
            </a:r>
            <a:r>
              <a:rPr lang="tr-TR" dirty="0"/>
              <a:t> </a:t>
            </a:r>
            <a:r>
              <a:rPr lang="en-US" dirty="0"/>
              <a:t>theories and hypotheses. </a:t>
            </a:r>
            <a:r>
              <a:rPr lang="en-US" b="1" dirty="0"/>
              <a:t>What quantitative methods cannot do very</a:t>
            </a:r>
            <a:r>
              <a:rPr lang="tr-TR" b="1" dirty="0"/>
              <a:t> </a:t>
            </a:r>
            <a:r>
              <a:rPr lang="en-US" b="1" dirty="0"/>
              <a:t>well is develop hypotheses and theories</a:t>
            </a:r>
            <a:r>
              <a:rPr lang="en-US" dirty="0"/>
              <a:t>. The hypotheses to be tested may</a:t>
            </a:r>
            <a:r>
              <a:rPr lang="tr-TR" dirty="0"/>
              <a:t> </a:t>
            </a:r>
            <a:r>
              <a:rPr lang="en-US" dirty="0"/>
              <a:t>come from a review of the literature or theory, but can also be developed</a:t>
            </a:r>
            <a:r>
              <a:rPr lang="tr-TR" dirty="0"/>
              <a:t> </a:t>
            </a:r>
            <a:r>
              <a:rPr lang="en-US" dirty="0"/>
              <a:t>by using exploratory qualitative research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69518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9A10F45-9BF9-42A0-BC3D-D35C95190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158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Q</a:t>
            </a:r>
            <a:r>
              <a:rPr lang="en-US" dirty="0" err="1"/>
              <a:t>uestions</a:t>
            </a:r>
            <a:r>
              <a:rPr lang="en-US" dirty="0"/>
              <a:t> that are not</a:t>
            </a:r>
            <a:r>
              <a:rPr lang="tr-TR" dirty="0"/>
              <a:t> </a:t>
            </a:r>
            <a:r>
              <a:rPr lang="en-US" dirty="0"/>
              <a:t>well suited to quantitative methods</a:t>
            </a:r>
            <a:br>
              <a:rPr lang="en-US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8E40721-4FAF-4B5C-99D5-4CCF0098F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168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3. </a:t>
            </a:r>
            <a:r>
              <a:rPr lang="tr-TR" dirty="0"/>
              <a:t>T</a:t>
            </a:r>
            <a:r>
              <a:rPr lang="en-US" b="1" dirty="0"/>
              <a:t>here is a limit to how</a:t>
            </a:r>
            <a:r>
              <a:rPr lang="tr-TR" b="1" dirty="0"/>
              <a:t> </a:t>
            </a:r>
            <a:r>
              <a:rPr lang="en-US" b="1" dirty="0"/>
              <a:t>many variables can be looked at in any one quantitative study</a:t>
            </a:r>
            <a:r>
              <a:rPr lang="en-US" dirty="0"/>
              <a:t>, and partly</a:t>
            </a:r>
            <a:r>
              <a:rPr lang="tr-TR" dirty="0"/>
              <a:t> </a:t>
            </a:r>
            <a:r>
              <a:rPr lang="en-US" dirty="0"/>
              <a:t>because in </a:t>
            </a:r>
            <a:r>
              <a:rPr lang="en-US" u="sng" dirty="0"/>
              <a:t>quantitative research the researcher defines the variables to be</a:t>
            </a:r>
            <a:r>
              <a:rPr lang="tr-TR" u="sng" dirty="0"/>
              <a:t> </a:t>
            </a:r>
            <a:r>
              <a:rPr lang="en-US" u="sng" dirty="0"/>
              <a:t>studied herself, </a:t>
            </a:r>
            <a:r>
              <a:rPr lang="en-US" dirty="0"/>
              <a:t>while in qualitative research unexpected variables may</a:t>
            </a:r>
            <a:r>
              <a:rPr lang="tr-TR" dirty="0"/>
              <a:t> </a:t>
            </a:r>
            <a:r>
              <a:rPr lang="en-US" dirty="0"/>
              <a:t>emerge.</a:t>
            </a:r>
            <a:endParaRPr lang="tr-TR" dirty="0"/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4. Finally, while quantitative methods are best for looking at cause and</a:t>
            </a:r>
            <a:br>
              <a:rPr lang="en-US" dirty="0"/>
            </a:br>
            <a:r>
              <a:rPr lang="en-US" dirty="0"/>
              <a:t>effect (causality, as it is known), </a:t>
            </a:r>
            <a:r>
              <a:rPr lang="en-US" u="sng" dirty="0"/>
              <a:t>qualitative methods are more suited to</a:t>
            </a:r>
            <a:br>
              <a:rPr lang="en-US" u="sng" dirty="0"/>
            </a:br>
            <a:r>
              <a:rPr lang="en-US" u="sng" dirty="0"/>
              <a:t>looking at the meaning of particular events or circumstances. </a:t>
            </a:r>
            <a:br>
              <a:rPr lang="en-US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33443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23A6C4B-D518-4ACC-8904-9EE10F05B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5136"/>
          </a:xfrm>
        </p:spPr>
        <p:txBody>
          <a:bodyPr/>
          <a:lstStyle/>
          <a:p>
            <a:r>
              <a:rPr lang="en-US" i="1" dirty="0"/>
              <a:t>mixed-methods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3DF9F0B-DC8D-4A63-BDD3-314D00D40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4906"/>
            <a:ext cx="10515600" cy="4712057"/>
          </a:xfrm>
        </p:spPr>
        <p:txBody>
          <a:bodyPr>
            <a:normAutofit/>
          </a:bodyPr>
          <a:lstStyle/>
          <a:p>
            <a:r>
              <a:rPr lang="en-US" dirty="0"/>
              <a:t>Mixed-methods research is </a:t>
            </a:r>
            <a:r>
              <a:rPr lang="en-US" dirty="0">
                <a:highlight>
                  <a:srgbClr val="FFFF00"/>
                </a:highlight>
              </a:rPr>
              <a:t>flexible</a:t>
            </a:r>
            <a:r>
              <a:rPr lang="en-US" dirty="0"/>
              <a:t>, where the</a:t>
            </a:r>
            <a:r>
              <a:rPr lang="tr-TR" dirty="0"/>
              <a:t> </a:t>
            </a:r>
            <a:r>
              <a:rPr lang="en-US" dirty="0"/>
              <a:t>research design is determined by what we want to find out rather than by</a:t>
            </a:r>
            <a:r>
              <a:rPr lang="tr-TR" dirty="0"/>
              <a:t> </a:t>
            </a:r>
            <a:r>
              <a:rPr lang="en-US" dirty="0"/>
              <a:t>any</a:t>
            </a:r>
            <a:r>
              <a:rPr lang="tr-TR" dirty="0"/>
              <a:t> </a:t>
            </a:r>
            <a:r>
              <a:rPr lang="en-US" dirty="0"/>
              <a:t>predetermined epistemological position. </a:t>
            </a:r>
            <a:endParaRPr lang="tr-TR" dirty="0"/>
          </a:p>
          <a:p>
            <a:r>
              <a:rPr lang="en-US" dirty="0"/>
              <a:t>In mixed-methods research,</a:t>
            </a:r>
            <a:r>
              <a:rPr lang="tr-TR" dirty="0"/>
              <a:t> </a:t>
            </a:r>
            <a:r>
              <a:rPr lang="en-US" dirty="0">
                <a:highlight>
                  <a:srgbClr val="FFFF00"/>
                </a:highlight>
              </a:rPr>
              <a:t>qualitative or quantitative components can predominate, or both can have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equal status </a:t>
            </a:r>
            <a:br>
              <a:rPr lang="en-US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05458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C51A889-BAEC-4D78-8833-B9FF199B4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0255"/>
          </a:xfrm>
        </p:spPr>
        <p:txBody>
          <a:bodyPr>
            <a:normAutofit/>
          </a:bodyPr>
          <a:lstStyle/>
          <a:p>
            <a:r>
              <a:rPr lang="tr-TR" sz="4000" dirty="0" err="1"/>
              <a:t>Experimental</a:t>
            </a:r>
            <a:r>
              <a:rPr lang="tr-TR" sz="4000" dirty="0"/>
              <a:t> </a:t>
            </a:r>
            <a:r>
              <a:rPr lang="tr-TR" sz="4000" dirty="0" err="1"/>
              <a:t>Research</a:t>
            </a:r>
            <a:endParaRPr lang="tr-TR" sz="4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DBB498A-B7DD-49CD-B2B1-B9757E1F3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5380"/>
            <a:ext cx="10515600" cy="5041583"/>
          </a:xfrm>
        </p:spPr>
        <p:txBody>
          <a:bodyPr>
            <a:normAutofit/>
          </a:bodyPr>
          <a:lstStyle/>
          <a:p>
            <a:r>
              <a:rPr lang="en-US" b="1" dirty="0"/>
              <a:t>Experimental research </a:t>
            </a:r>
            <a:r>
              <a:rPr lang="en-US" dirty="0"/>
              <a:t>is </a:t>
            </a:r>
            <a:r>
              <a:rPr lang="en-US" dirty="0">
                <a:highlight>
                  <a:srgbClr val="FFFF00"/>
                </a:highlight>
              </a:rPr>
              <a:t>the oldest form of quantitative research</a:t>
            </a:r>
            <a:r>
              <a:rPr lang="en-US" dirty="0"/>
              <a:t>. After the scientific revolution in the 17th century, experiments in research came to mean “</a:t>
            </a:r>
            <a:r>
              <a:rPr lang="en-US" dirty="0">
                <a:highlight>
                  <a:srgbClr val="FFFF00"/>
                </a:highlight>
              </a:rPr>
              <a:t>taking a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deliberate action followed by systematic observation” </a:t>
            </a:r>
            <a:r>
              <a:rPr lang="en-US" dirty="0"/>
              <a:t>(</a:t>
            </a:r>
            <a:r>
              <a:rPr lang="en-US" dirty="0" err="1"/>
              <a:t>Shadish</a:t>
            </a:r>
            <a:r>
              <a:rPr lang="en-US" dirty="0"/>
              <a:t>, Cook, &amp; Campbell,</a:t>
            </a:r>
            <a:r>
              <a:rPr lang="tr-TR" dirty="0"/>
              <a:t> </a:t>
            </a:r>
            <a:r>
              <a:rPr lang="en-US" dirty="0"/>
              <a:t>2002, p. 2).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en-US" dirty="0"/>
              <a:t>Experiments rely on </a:t>
            </a:r>
            <a:r>
              <a:rPr lang="en-US" dirty="0">
                <a:highlight>
                  <a:srgbClr val="FFFF00"/>
                </a:highlight>
              </a:rPr>
              <a:t>hypothesis testing </a:t>
            </a:r>
            <a:r>
              <a:rPr lang="en-US" dirty="0"/>
              <a:t>(testing variable relationships).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en-US" dirty="0"/>
              <a:t>The</a:t>
            </a:r>
            <a:r>
              <a:rPr lang="tr-TR" dirty="0"/>
              <a:t> </a:t>
            </a:r>
            <a:r>
              <a:rPr lang="en-US" dirty="0"/>
              <a:t>basic use of experiments is to </a:t>
            </a:r>
            <a:r>
              <a:rPr lang="en-US" dirty="0">
                <a:highlight>
                  <a:srgbClr val="FFFF00"/>
                </a:highlight>
              </a:rPr>
              <a:t>test how introducing an intervention (a variable)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affects what happens. </a:t>
            </a:r>
            <a:endParaRPr lang="tr-TR" dirty="0">
              <a:highlight>
                <a:srgbClr val="FFFF00"/>
              </a:highlight>
            </a:endParaRPr>
          </a:p>
          <a:p>
            <a:pPr>
              <a:spcBef>
                <a:spcPts val="600"/>
              </a:spcBef>
            </a:pPr>
            <a:r>
              <a:rPr lang="en-US" dirty="0"/>
              <a:t>In other words, </a:t>
            </a:r>
            <a:r>
              <a:rPr lang="en-US" dirty="0">
                <a:highlight>
                  <a:srgbClr val="FFFF00"/>
                </a:highlight>
              </a:rPr>
              <a:t>you select research subjects, do something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to them, and observe the effect of what you’ve done </a:t>
            </a:r>
            <a:r>
              <a:rPr lang="en-US" dirty="0"/>
              <a:t>(Babbie, 2013).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6991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A10F347-A6F2-40CE-9F35-619E9C33E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7855"/>
          </a:xfrm>
        </p:spPr>
        <p:txBody>
          <a:bodyPr>
            <a:noAutofit/>
          </a:bodyPr>
          <a:lstStyle/>
          <a:p>
            <a:r>
              <a:rPr lang="tr-TR" sz="3600" dirty="0" err="1"/>
              <a:t>Experimental</a:t>
            </a:r>
            <a:r>
              <a:rPr lang="tr-TR" sz="3600" dirty="0"/>
              <a:t> </a:t>
            </a:r>
            <a:r>
              <a:rPr lang="tr-TR" sz="3600" dirty="0" err="1"/>
              <a:t>Research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FCFC072-AB02-4D31-8679-7072D6068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2980"/>
            <a:ext cx="10515600" cy="5193983"/>
          </a:xfrm>
        </p:spPr>
        <p:txBody>
          <a:bodyPr>
            <a:normAutofit/>
          </a:bodyPr>
          <a:lstStyle/>
          <a:p>
            <a:r>
              <a:rPr lang="en-US" dirty="0"/>
              <a:t>Experiments are used in </a:t>
            </a:r>
            <a:r>
              <a:rPr lang="en-US" dirty="0">
                <a:highlight>
                  <a:srgbClr val="FFFF00"/>
                </a:highlight>
              </a:rPr>
              <a:t>explanatory research and are based on causal logic (or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cause-and-effect logic). </a:t>
            </a:r>
            <a:endParaRPr lang="tr-TR" dirty="0">
              <a:highlight>
                <a:srgbClr val="FFFF00"/>
              </a:highlight>
            </a:endParaRPr>
          </a:p>
          <a:p>
            <a:r>
              <a:rPr lang="en-US" dirty="0"/>
              <a:t>This logic looks at identifying causal relationships between</a:t>
            </a:r>
            <a:r>
              <a:rPr lang="tr-TR" dirty="0"/>
              <a:t> </a:t>
            </a:r>
            <a:r>
              <a:rPr lang="en-US" dirty="0"/>
              <a:t>variables (e.g., A causes B or A causes B under C circumstance). </a:t>
            </a:r>
            <a:endParaRPr lang="tr-TR" dirty="0"/>
          </a:p>
          <a:p>
            <a:r>
              <a:rPr lang="en-US" dirty="0"/>
              <a:t>The cause </a:t>
            </a:r>
            <a:r>
              <a:rPr lang="en-US" dirty="0">
                <a:highlight>
                  <a:srgbClr val="FFFF00"/>
                </a:highlight>
              </a:rPr>
              <a:t>must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precede the effect (temporal order), the cause must be related to the effect, and there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must be no alternative explanation for the effect </a:t>
            </a:r>
            <a:r>
              <a:rPr lang="en-US" dirty="0"/>
              <a:t>(</a:t>
            </a:r>
            <a:r>
              <a:rPr lang="en-US" dirty="0" err="1"/>
              <a:t>Shadish</a:t>
            </a:r>
            <a:r>
              <a:rPr lang="en-US" dirty="0"/>
              <a:t> et al., 2002). </a:t>
            </a:r>
            <a:endParaRPr lang="tr-TR" dirty="0"/>
          </a:p>
          <a:p>
            <a:r>
              <a:rPr lang="en-US" dirty="0"/>
              <a:t>Explained</a:t>
            </a:r>
            <a:r>
              <a:rPr lang="tr-TR" dirty="0"/>
              <a:t> </a:t>
            </a:r>
            <a:r>
              <a:rPr lang="en-US" dirty="0"/>
              <a:t>in terms of variables:</a:t>
            </a:r>
            <a:r>
              <a:rPr lang="tr-TR" dirty="0"/>
              <a:t> </a:t>
            </a:r>
            <a:r>
              <a:rPr lang="en-US" dirty="0">
                <a:highlight>
                  <a:srgbClr val="FFFF00"/>
                </a:highlight>
              </a:rPr>
              <a:t>The independent </a:t>
            </a:r>
            <a:r>
              <a:rPr lang="en-US" dirty="0"/>
              <a:t>variable precedes the dependent variable.</a:t>
            </a:r>
            <a:r>
              <a:rPr lang="tr-TR" dirty="0"/>
              <a:t> </a:t>
            </a:r>
            <a:r>
              <a:rPr lang="en-US" dirty="0">
                <a:highlight>
                  <a:srgbClr val="FFFF00"/>
                </a:highlight>
              </a:rPr>
              <a:t>The independent </a:t>
            </a:r>
            <a:r>
              <a:rPr lang="en-US" dirty="0"/>
              <a:t>variable must be related to the dependent variable.</a:t>
            </a:r>
            <a:r>
              <a:rPr lang="tr-T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605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5A51CD3-CDE9-4FB6-B7A3-9965D2161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0F3DF0-F45D-4C51-9675-6B0C6AA99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940"/>
            <a:ext cx="10515600" cy="4752023"/>
          </a:xfrm>
        </p:spPr>
        <p:txBody>
          <a:bodyPr>
            <a:normAutofit/>
          </a:bodyPr>
          <a:lstStyle/>
          <a:p>
            <a:r>
              <a:rPr lang="en-US" dirty="0"/>
              <a:t>Experimental groups are those that receive the experimental </a:t>
            </a:r>
            <a:r>
              <a:rPr lang="en-US" b="1" dirty="0">
                <a:highlight>
                  <a:srgbClr val="FFFF00"/>
                </a:highlight>
              </a:rPr>
              <a:t>intervention</a:t>
            </a:r>
            <a:r>
              <a:rPr lang="tr-TR" dirty="0">
                <a:highlight>
                  <a:srgbClr val="FFFF00"/>
                </a:highlight>
              </a:rPr>
              <a:t>.</a:t>
            </a:r>
          </a:p>
          <a:p>
            <a:r>
              <a:rPr lang="en-US" dirty="0"/>
              <a:t>Control groups </a:t>
            </a:r>
            <a:r>
              <a:rPr lang="en-US" dirty="0">
                <a:highlight>
                  <a:srgbClr val="FFFF00"/>
                </a:highlight>
              </a:rPr>
              <a:t>do not receive the intervention</a:t>
            </a:r>
            <a:r>
              <a:rPr lang="tr-TR" dirty="0"/>
              <a:t>.</a:t>
            </a:r>
          </a:p>
          <a:p>
            <a:r>
              <a:rPr lang="en-US" dirty="0"/>
              <a:t>All experiments have at least </a:t>
            </a:r>
            <a:r>
              <a:rPr lang="en-US" dirty="0">
                <a:highlight>
                  <a:srgbClr val="FFFF00"/>
                </a:highlight>
              </a:rPr>
              <a:t>one experimental group, but not all experiments have control groups. </a:t>
            </a:r>
            <a:endParaRPr lang="tr-TR" dirty="0">
              <a:highlight>
                <a:srgbClr val="FFFF00"/>
              </a:highlight>
            </a:endParaRPr>
          </a:p>
          <a:p>
            <a:r>
              <a:rPr lang="en-US" dirty="0">
                <a:highlight>
                  <a:srgbClr val="FFFF00"/>
                </a:highlight>
              </a:rPr>
              <a:t>Control groups are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used to compare the results of the experimental group</a:t>
            </a:r>
            <a:r>
              <a:rPr lang="tr-TR" dirty="0">
                <a:highlight>
                  <a:srgbClr val="FFFF00"/>
                </a:highlight>
              </a:rPr>
              <a:t>.</a:t>
            </a:r>
          </a:p>
          <a:p>
            <a:r>
              <a:rPr lang="en-US" dirty="0"/>
              <a:t>Some experiments involve </a:t>
            </a:r>
            <a:r>
              <a:rPr lang="en-US" dirty="0">
                <a:highlight>
                  <a:srgbClr val="FFFF00"/>
                </a:highlight>
              </a:rPr>
              <a:t>pretests and/or posttests </a:t>
            </a:r>
            <a:r>
              <a:rPr lang="en-US" dirty="0"/>
              <a:t>in addition</a:t>
            </a:r>
            <a:r>
              <a:rPr lang="tr-TR" dirty="0"/>
              <a:t> </a:t>
            </a:r>
            <a:r>
              <a:rPr lang="en-US" dirty="0"/>
              <a:t>to the experimental intervention.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10848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0334B84-479D-4C69-AEBB-A0F06C445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Surveys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D5D9BF-3CFD-40FF-A1CE-BF4FF1A31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40"/>
            <a:ext cx="10515600" cy="514475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Survey research is the </a:t>
            </a:r>
            <a:r>
              <a:rPr lang="en-US" dirty="0">
                <a:highlight>
                  <a:srgbClr val="FFFF00"/>
                </a:highlight>
              </a:rPr>
              <a:t>most widely used quantitative design in the social sciences</a:t>
            </a:r>
            <a:r>
              <a:rPr lang="en-US" dirty="0"/>
              <a:t>.</a:t>
            </a:r>
            <a:endParaRPr lang="tr-TR" dirty="0"/>
          </a:p>
          <a:p>
            <a:r>
              <a:rPr lang="en-US" dirty="0"/>
              <a:t>Common uses of survey research include </a:t>
            </a:r>
            <a:r>
              <a:rPr lang="en-US" dirty="0">
                <a:highlight>
                  <a:srgbClr val="FFFF00"/>
                </a:highlight>
              </a:rPr>
              <a:t>the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census, polling on political issues or public opinions, and market research. </a:t>
            </a:r>
            <a:endParaRPr lang="tr-TR" dirty="0">
              <a:highlight>
                <a:srgbClr val="FFFF00"/>
              </a:highlight>
            </a:endParaRPr>
          </a:p>
          <a:p>
            <a:r>
              <a:rPr lang="en-US" dirty="0"/>
              <a:t>Surveys rely on </a:t>
            </a:r>
            <a:r>
              <a:rPr lang="en-US" dirty="0">
                <a:highlight>
                  <a:srgbClr val="FFFF00"/>
                </a:highlight>
              </a:rPr>
              <a:t>asking people standardized questions </a:t>
            </a:r>
            <a:r>
              <a:rPr lang="en-US" dirty="0"/>
              <a:t>that can be </a:t>
            </a:r>
            <a:r>
              <a:rPr lang="en-US" dirty="0">
                <a:highlight>
                  <a:srgbClr val="FFFF00"/>
                </a:highlight>
              </a:rPr>
              <a:t>analyzed statistically.</a:t>
            </a:r>
            <a:r>
              <a:rPr lang="en-US" dirty="0"/>
              <a:t> </a:t>
            </a:r>
            <a:endParaRPr lang="tr-TR" dirty="0"/>
          </a:p>
          <a:p>
            <a:r>
              <a:rPr lang="en-US" dirty="0"/>
              <a:t>They allow researchers </a:t>
            </a:r>
            <a:r>
              <a:rPr lang="en-US" dirty="0">
                <a:highlight>
                  <a:srgbClr val="FFFF00"/>
                </a:highlight>
              </a:rPr>
              <a:t>to collect a breadth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of data from large samples and generalize to the larger population from which the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sample was drawn. </a:t>
            </a:r>
            <a:endParaRPr lang="tr-TR" dirty="0">
              <a:highlight>
                <a:srgbClr val="FFFF00"/>
              </a:highlight>
            </a:endParaRPr>
          </a:p>
          <a:p>
            <a:r>
              <a:rPr lang="en-US" dirty="0"/>
              <a:t>Surveys are typically used for </a:t>
            </a:r>
            <a:r>
              <a:rPr lang="en-US" dirty="0">
                <a:highlight>
                  <a:srgbClr val="FFFF00"/>
                </a:highlight>
              </a:rPr>
              <a:t>ascertaining individuals’ attitudes,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beliefs, opinions, or their reporting of their experiences and/or behaviors. </a:t>
            </a:r>
            <a:endParaRPr lang="tr-T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26574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E6A48FC-0269-46DF-A61C-E8AD0BF24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4055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397C59-4F13-45FC-9DD9-F4A2EA8D9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3000"/>
            <a:ext cx="10515600" cy="5033963"/>
          </a:xfrm>
        </p:spPr>
        <p:txBody>
          <a:bodyPr>
            <a:normAutofit/>
          </a:bodyPr>
          <a:lstStyle/>
          <a:p>
            <a:r>
              <a:rPr lang="en-US" dirty="0"/>
              <a:t>There are two primary methodological designs in survey research: </a:t>
            </a:r>
            <a:r>
              <a:rPr lang="en-US" dirty="0">
                <a:highlight>
                  <a:srgbClr val="FFFF00"/>
                </a:highlight>
              </a:rPr>
              <a:t>cross</a:t>
            </a:r>
            <a:r>
              <a:rPr lang="tr-TR" dirty="0">
                <a:highlight>
                  <a:srgbClr val="FFFF00"/>
                </a:highlight>
              </a:rPr>
              <a:t>-</a:t>
            </a:r>
            <a:r>
              <a:rPr lang="en-US" dirty="0">
                <a:highlight>
                  <a:srgbClr val="FFFF00"/>
                </a:highlight>
              </a:rPr>
              <a:t>sectional and longitudinal </a:t>
            </a:r>
            <a:r>
              <a:rPr lang="en-US" dirty="0"/>
              <a:t>(Ruel, Wagner, &amp; </a:t>
            </a:r>
            <a:r>
              <a:rPr lang="en-US" dirty="0" err="1"/>
              <a:t>Gilllespie</a:t>
            </a:r>
            <a:r>
              <a:rPr lang="en-US" dirty="0"/>
              <a:t>, 2016). </a:t>
            </a:r>
            <a:endParaRPr lang="tr-TR" dirty="0"/>
          </a:p>
          <a:p>
            <a:r>
              <a:rPr lang="en-US" b="1" dirty="0">
                <a:highlight>
                  <a:srgbClr val="FFFF00"/>
                </a:highlight>
              </a:rPr>
              <a:t>Cross-sectional</a:t>
            </a:r>
            <a:r>
              <a:rPr lang="tr-TR" b="1" dirty="0">
                <a:highlight>
                  <a:srgbClr val="FFFF00"/>
                </a:highlight>
              </a:rPr>
              <a:t> </a:t>
            </a:r>
            <a:r>
              <a:rPr lang="en-US" b="1" dirty="0">
                <a:highlight>
                  <a:srgbClr val="FFFF00"/>
                </a:highlight>
              </a:rPr>
              <a:t>designs </a:t>
            </a:r>
            <a:r>
              <a:rPr lang="en-US" dirty="0"/>
              <a:t>seek information from a sample at one point in time. </a:t>
            </a:r>
            <a:endParaRPr lang="tr-TR" dirty="0"/>
          </a:p>
          <a:p>
            <a:r>
              <a:rPr lang="en-US" b="1" dirty="0">
                <a:highlight>
                  <a:srgbClr val="FFFF00"/>
                </a:highlight>
              </a:rPr>
              <a:t>Longitudinal designs</a:t>
            </a:r>
            <a:r>
              <a:rPr lang="tr-TR" b="1" dirty="0">
                <a:highlight>
                  <a:srgbClr val="FFFF00"/>
                </a:highlight>
              </a:rPr>
              <a:t> </a:t>
            </a:r>
            <a:r>
              <a:rPr lang="en-US" dirty="0"/>
              <a:t>occur at multiple times in order to measure change over time. </a:t>
            </a:r>
            <a:endParaRPr lang="tr-TR" dirty="0"/>
          </a:p>
          <a:p>
            <a:r>
              <a:rPr lang="en-US" dirty="0"/>
              <a:t>Questionnaires are </a:t>
            </a:r>
            <a:r>
              <a:rPr lang="en-US" dirty="0">
                <a:highlight>
                  <a:srgbClr val="FFFF00"/>
                </a:highlight>
              </a:rPr>
              <a:t>the primary data collection tool </a:t>
            </a:r>
            <a:r>
              <a:rPr lang="en-US" dirty="0"/>
              <a:t>in survey research. </a:t>
            </a:r>
            <a:endParaRPr lang="tr-TR" dirty="0"/>
          </a:p>
          <a:p>
            <a:r>
              <a:rPr lang="en-US" dirty="0"/>
              <a:t>There</a:t>
            </a:r>
            <a:r>
              <a:rPr lang="tr-TR" dirty="0"/>
              <a:t> </a:t>
            </a:r>
            <a:r>
              <a:rPr lang="en-US" dirty="0"/>
              <a:t>must </a:t>
            </a:r>
            <a:r>
              <a:rPr lang="en-US" dirty="0">
                <a:highlight>
                  <a:srgbClr val="FFFF00"/>
                </a:highlight>
              </a:rPr>
              <a:t>be clear and justifiable links</a:t>
            </a:r>
            <a:r>
              <a:rPr lang="en-US" dirty="0"/>
              <a:t> between your indicators (questions) and the concepts you say you are measuring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749757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EF18915-B3E2-45A7-9207-353BA080D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2655"/>
          </a:xfrm>
        </p:spPr>
        <p:txBody>
          <a:bodyPr/>
          <a:lstStyle/>
          <a:p>
            <a:r>
              <a:rPr lang="tr-TR" dirty="0"/>
              <a:t>SURVEYS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662328-503B-43D0-B8E8-E87E37ECA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5064"/>
            <a:ext cx="10515600" cy="4780915"/>
          </a:xfrm>
        </p:spPr>
        <p:txBody>
          <a:bodyPr>
            <a:normAutofit/>
          </a:bodyPr>
          <a:lstStyle/>
          <a:p>
            <a:r>
              <a:rPr lang="en-US" dirty="0"/>
              <a:t>A survey design provides </a:t>
            </a:r>
            <a:r>
              <a:rPr lang="en-US" dirty="0">
                <a:highlight>
                  <a:srgbClr val="FFFF00"/>
                </a:highlight>
              </a:rPr>
              <a:t>a quantitative or numeric description of trends</a:t>
            </a:r>
            <a:r>
              <a:rPr lang="en-US" dirty="0"/>
              <a:t>,</a:t>
            </a:r>
            <a:r>
              <a:rPr lang="tr-TR" dirty="0"/>
              <a:t> </a:t>
            </a:r>
            <a:r>
              <a:rPr lang="en-US" dirty="0">
                <a:highlight>
                  <a:srgbClr val="FFFF00"/>
                </a:highlight>
              </a:rPr>
              <a:t>attitudes, or opinions of a population </a:t>
            </a:r>
            <a:r>
              <a:rPr lang="en-US" dirty="0"/>
              <a:t>by studying a sample of that population. </a:t>
            </a:r>
            <a:endParaRPr lang="tr-TR" dirty="0"/>
          </a:p>
          <a:p>
            <a:r>
              <a:rPr lang="en-US" dirty="0"/>
              <a:t>From sample results, the researcher </a:t>
            </a:r>
            <a:r>
              <a:rPr lang="en-US" dirty="0">
                <a:highlight>
                  <a:srgbClr val="FFFF00"/>
                </a:highlight>
              </a:rPr>
              <a:t>generalizes or makes claims about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the population. </a:t>
            </a:r>
            <a:endParaRPr lang="tr-T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4772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700A8D9-4533-436B-BAAD-21A090864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0735"/>
          </a:xfrm>
        </p:spPr>
        <p:txBody>
          <a:bodyPr/>
          <a:lstStyle/>
          <a:p>
            <a:r>
              <a:rPr lang="en-US" dirty="0"/>
              <a:t>Population, Sampling, and Subjects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E51D77B-1D1D-4308-9D21-24FA5A2C9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3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highlight>
                  <a:srgbClr val="FFFF00"/>
                </a:highlight>
              </a:rPr>
              <a:t>Simple random sampling </a:t>
            </a:r>
            <a:r>
              <a:rPr lang="en-US" dirty="0"/>
              <a:t>(SRS; also called random selection) allows every element in the study population an equal chance of being selected.</a:t>
            </a:r>
            <a:r>
              <a:rPr lang="tr-TR" dirty="0"/>
              <a:t> </a:t>
            </a:r>
          </a:p>
          <a:p>
            <a:r>
              <a:rPr lang="en-US" b="1" dirty="0">
                <a:highlight>
                  <a:srgbClr val="FFFF00"/>
                </a:highlight>
              </a:rPr>
              <a:t>Systematic sampling </a:t>
            </a:r>
            <a:r>
              <a:rPr lang="en-US" dirty="0"/>
              <a:t>is a strategy in which the first element in the study population is selected randomly and then every kth element, after the first element, is</a:t>
            </a:r>
            <a:r>
              <a:rPr lang="tr-TR" dirty="0"/>
              <a:t> </a:t>
            </a:r>
            <a:r>
              <a:rPr lang="en-US" dirty="0"/>
              <a:t>selected. </a:t>
            </a:r>
            <a:endParaRPr lang="tr-TR" dirty="0"/>
          </a:p>
          <a:p>
            <a:r>
              <a:rPr lang="en-US" b="1" dirty="0">
                <a:highlight>
                  <a:srgbClr val="FFFF00"/>
                </a:highlight>
              </a:rPr>
              <a:t>Cluster sampling </a:t>
            </a:r>
            <a:r>
              <a:rPr lang="en-US" dirty="0"/>
              <a:t>is a multistage strategy. First, preexisting clusters are randomly selected from a population. Next, elements in each cluster are sampled (in</a:t>
            </a:r>
            <a:r>
              <a:rPr lang="tr-TR" dirty="0"/>
              <a:t> </a:t>
            </a:r>
            <a:r>
              <a:rPr lang="en-US" dirty="0"/>
              <a:t>some cases, all elements in each cluster are included in the sample</a:t>
            </a:r>
            <a:endParaRPr lang="tr-TR" dirty="0"/>
          </a:p>
          <a:p>
            <a:r>
              <a:rPr lang="tr-TR" b="1" dirty="0">
                <a:highlight>
                  <a:srgbClr val="FFFF00"/>
                </a:highlight>
              </a:rPr>
              <a:t>C</a:t>
            </a:r>
            <a:r>
              <a:rPr lang="en-US" b="1" dirty="0" err="1">
                <a:highlight>
                  <a:srgbClr val="FFFF00"/>
                </a:highlight>
              </a:rPr>
              <a:t>onvenience</a:t>
            </a:r>
            <a:r>
              <a:rPr lang="en-US" b="1" dirty="0">
                <a:highlight>
                  <a:srgbClr val="FFFF00"/>
                </a:highlight>
              </a:rPr>
              <a:t> sampling </a:t>
            </a:r>
            <a:r>
              <a:rPr lang="en-US" dirty="0"/>
              <a:t>involves identifying research</a:t>
            </a:r>
            <a:r>
              <a:rPr lang="tr-TR" dirty="0"/>
              <a:t> </a:t>
            </a:r>
            <a:r>
              <a:rPr lang="en-US" dirty="0"/>
              <a:t>subjects based on their accessibility to the researcher</a:t>
            </a:r>
            <a:r>
              <a:rPr lang="tr-TR" dirty="0"/>
              <a:t>. </a:t>
            </a:r>
            <a:br>
              <a:rPr lang="en-US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71626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E8C9F68-BE23-4D04-9717-895AA9322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3095"/>
          </a:xfrm>
        </p:spPr>
        <p:txBody>
          <a:bodyPr>
            <a:normAutofit fontScale="90000"/>
          </a:bodyPr>
          <a:lstStyle/>
          <a:p>
            <a:r>
              <a:rPr lang="tr-TR" dirty="0"/>
              <a:t>Data Analysis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Assessment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59F6185-C180-40D5-A549-6C24CECE8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9160"/>
            <a:ext cx="10515600" cy="5277803"/>
          </a:xfrm>
        </p:spPr>
        <p:txBody>
          <a:bodyPr>
            <a:normAutofit fontScale="92500"/>
          </a:bodyPr>
          <a:lstStyle/>
          <a:p>
            <a:r>
              <a:rPr lang="en-US" dirty="0"/>
              <a:t>Descriptive statistics describe and summarize the data (Babbie, 2013;</a:t>
            </a:r>
            <a:r>
              <a:rPr lang="tr-TR" dirty="0"/>
              <a:t> </a:t>
            </a:r>
            <a:r>
              <a:rPr lang="en-US" dirty="0"/>
              <a:t>Fallon,</a:t>
            </a:r>
            <a:r>
              <a:rPr lang="tr-TR" dirty="0"/>
              <a:t> </a:t>
            </a:r>
            <a:r>
              <a:rPr lang="en-US" dirty="0"/>
              <a:t>2016). There are three kinds of descriptive statistics (Fallon, 2016, pp. 16–18):</a:t>
            </a:r>
          </a:p>
          <a:p>
            <a:r>
              <a:rPr lang="en-US" dirty="0"/>
              <a:t>1. </a:t>
            </a:r>
            <a:r>
              <a:rPr lang="en-US" b="1" dirty="0">
                <a:highlight>
                  <a:srgbClr val="FFFF00"/>
                </a:highlight>
              </a:rPr>
              <a:t>Frequencies</a:t>
            </a:r>
            <a:r>
              <a:rPr lang="en-US" dirty="0"/>
              <a:t>: Count the number of occurrences of a category. Frequencies</a:t>
            </a:r>
            <a:r>
              <a:rPr lang="tr-TR" dirty="0"/>
              <a:t> </a:t>
            </a:r>
            <a:r>
              <a:rPr lang="en-US" dirty="0"/>
              <a:t>are generally reported as percentages. For example, in a sample of 100</a:t>
            </a:r>
            <a:r>
              <a:rPr lang="tr-TR" dirty="0"/>
              <a:t> </a:t>
            </a:r>
            <a:r>
              <a:rPr lang="en-US" dirty="0"/>
              <a:t>female respondents, you count the number who reported being on a diet.</a:t>
            </a:r>
            <a:r>
              <a:rPr lang="tr-TR" dirty="0"/>
              <a:t> </a:t>
            </a:r>
            <a:r>
              <a:rPr lang="en-US" dirty="0"/>
              <a:t>Sixty-seven out of 100 reported being on a diet. You report this as 67% of</a:t>
            </a:r>
            <a:r>
              <a:rPr lang="tr-TR" dirty="0"/>
              <a:t> </a:t>
            </a:r>
            <a:r>
              <a:rPr lang="en-US" dirty="0"/>
              <a:t>female respondents reported being on a diet.</a:t>
            </a:r>
          </a:p>
          <a:p>
            <a:pPr marL="0" indent="0">
              <a:buNone/>
            </a:pPr>
            <a:r>
              <a:rPr lang="en-US" dirty="0"/>
              <a:t>2. Measures of central tendency: Use a single value to represent the sample.</a:t>
            </a:r>
          </a:p>
          <a:p>
            <a:pPr marL="0" indent="0">
              <a:buNone/>
            </a:pPr>
            <a:r>
              <a:rPr lang="en-US" dirty="0"/>
              <a:t>a. </a:t>
            </a:r>
            <a:r>
              <a:rPr lang="en-US" dirty="0">
                <a:highlight>
                  <a:srgbClr val="FFFF00"/>
                </a:highlight>
              </a:rPr>
              <a:t>Mean</a:t>
            </a:r>
            <a:r>
              <a:rPr lang="en-US" dirty="0"/>
              <a:t>: the average</a:t>
            </a:r>
          </a:p>
          <a:p>
            <a:pPr marL="0" indent="0">
              <a:buNone/>
            </a:pPr>
            <a:r>
              <a:rPr lang="en-US" dirty="0"/>
              <a:t>b. </a:t>
            </a:r>
            <a:r>
              <a:rPr lang="en-US" dirty="0">
                <a:highlight>
                  <a:srgbClr val="FFFF00"/>
                </a:highlight>
              </a:rPr>
              <a:t>Median</a:t>
            </a:r>
            <a:r>
              <a:rPr lang="en-US" dirty="0"/>
              <a:t>: the “middle” value</a:t>
            </a:r>
            <a:endParaRPr lang="tr-TR" dirty="0"/>
          </a:p>
          <a:p>
            <a:pPr marL="0" indent="0">
              <a:buNone/>
            </a:pPr>
            <a:r>
              <a:rPr lang="en-US" dirty="0"/>
              <a:t>c. </a:t>
            </a:r>
            <a:r>
              <a:rPr lang="en-US" dirty="0">
                <a:highlight>
                  <a:srgbClr val="FFFF00"/>
                </a:highlight>
              </a:rPr>
              <a:t>Mode</a:t>
            </a:r>
            <a:r>
              <a:rPr lang="en-US" dirty="0"/>
              <a:t>: the most frequent value in the sample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2740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7D5727F-43B0-403C-9958-6EE9A0312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73A55365-C325-48D6-B65F-1A3F196C79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7802" y="0"/>
            <a:ext cx="9107158" cy="657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93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BD8301D-4909-4757-A2CB-E3AADE285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</p:spPr>
        <p:txBody>
          <a:bodyPr/>
          <a:lstStyle/>
          <a:p>
            <a:r>
              <a:rPr lang="tr-TR" dirty="0" err="1"/>
              <a:t>Validity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F44C15-BFDD-472D-8894-BF8C994A9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0620"/>
            <a:ext cx="10515600" cy="5026343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CFD69A8-E920-41AC-B5E6-10AE1E4FC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55" y="530999"/>
            <a:ext cx="9719036" cy="548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40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C561735-9D62-4B6E-80F9-08C89725A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9815"/>
          </a:xfrm>
        </p:spPr>
        <p:txBody>
          <a:bodyPr/>
          <a:lstStyle/>
          <a:p>
            <a:r>
              <a:rPr lang="en-US" i="1" dirty="0"/>
              <a:t>Reliability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FCFC3AB-FF17-44BA-BAC8-7CCE996AC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4919663"/>
          </a:xfrm>
        </p:spPr>
        <p:txBody>
          <a:bodyPr/>
          <a:lstStyle/>
          <a:p>
            <a:r>
              <a:rPr lang="en-US" dirty="0"/>
              <a:t>If a measure, a survey instrument, or an experimental intervention is reliable, it will</a:t>
            </a:r>
            <a:r>
              <a:rPr lang="tr-TR" dirty="0"/>
              <a:t> </a:t>
            </a:r>
            <a:r>
              <a:rPr lang="en-US" dirty="0"/>
              <a:t>yield consistent results. </a:t>
            </a:r>
            <a:endParaRPr lang="tr-TR" dirty="0"/>
          </a:p>
          <a:p>
            <a:br>
              <a:rPr lang="en-US" dirty="0"/>
            </a:b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7247887-D423-4B6B-802D-1FF77D76A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35" y="2317115"/>
            <a:ext cx="1076325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78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2442</Words>
  <Application>Microsoft Office PowerPoint</Application>
  <PresentationFormat>Geniş ekran</PresentationFormat>
  <Paragraphs>118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Teması</vt:lpstr>
      <vt:lpstr>Quantitative Research Design  </vt:lpstr>
      <vt:lpstr> Quantitative Research Design  </vt:lpstr>
      <vt:lpstr> Quantitative Research Design  </vt:lpstr>
      <vt:lpstr> Quantitative Research Design  </vt:lpstr>
      <vt:lpstr>  Realism, subjectivism and the ‘paradigm wars’  </vt:lpstr>
      <vt:lpstr>  Realism, subjectivism and the ‘paradigm wars’  </vt:lpstr>
      <vt:lpstr>  Realism, subjectivism and the ‘paradigm wars’  </vt:lpstr>
      <vt:lpstr> Post-positivism, experiential realism and pragmatism </vt:lpstr>
      <vt:lpstr>Post-positivism, experiential realism and pragmatism</vt:lpstr>
      <vt:lpstr>Pragmatism</vt:lpstr>
      <vt:lpstr>When do we use quantitative methods? </vt:lpstr>
      <vt:lpstr>When do we use quantitative methods? </vt:lpstr>
      <vt:lpstr>What is a hypothesis?</vt:lpstr>
      <vt:lpstr> Questions that are not well suited to quantitative methods </vt:lpstr>
      <vt:lpstr> Questions that are not well suited to quantitative methods </vt:lpstr>
      <vt:lpstr>mixed-methods</vt:lpstr>
      <vt:lpstr>Experimental Research</vt:lpstr>
      <vt:lpstr>Experimental Research</vt:lpstr>
      <vt:lpstr>PowerPoint Sunusu</vt:lpstr>
      <vt:lpstr>Surveys </vt:lpstr>
      <vt:lpstr>PowerPoint Sunusu</vt:lpstr>
      <vt:lpstr>SURVEYS</vt:lpstr>
      <vt:lpstr>Population, Sampling, and Subjects</vt:lpstr>
      <vt:lpstr>Data Analysis and Assessment </vt:lpstr>
      <vt:lpstr>PowerPoint Sunusu</vt:lpstr>
      <vt:lpstr>Validity</vt:lpstr>
      <vt:lpstr>Reliability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Quantitative Research Design  </dc:title>
  <dc:creator>ozkan.kirmizi@outlook.com</dc:creator>
  <cp:lastModifiedBy>HP notebook</cp:lastModifiedBy>
  <cp:revision>164</cp:revision>
  <dcterms:created xsi:type="dcterms:W3CDTF">2018-10-20T11:57:45Z</dcterms:created>
  <dcterms:modified xsi:type="dcterms:W3CDTF">2021-10-04T18:29:47Z</dcterms:modified>
</cp:coreProperties>
</file>